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74"/>
  </p:normalViewPr>
  <p:slideViewPr>
    <p:cSldViewPr snapToGrid="0">
      <p:cViewPr varScale="1">
        <p:scale>
          <a:sx n="124" d="100"/>
          <a:sy n="124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81720-62F1-CFBF-8A8F-2BE925512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F82BAE-5ED3-72FA-D837-25479569F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90489C-B72F-AE13-13A2-7B867312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B6765F-231A-B1EC-F65C-37155BE1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137A23-0400-A0DF-502C-AE968C59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57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65F83-2F73-7CBC-2A89-FEA3205CB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9B0255-E7B2-1035-33FD-D22D78245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332446-A757-CE9A-44D5-58CD58F3C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6C52EA-21F5-DA80-9DAD-B50D542A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14B673-63AC-38F0-F467-C53FBC77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09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5D46B-B476-47B8-FE12-1DC2C8C57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96D931-3570-47F9-2D0F-E8FDCBFB1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570092-74DE-C0A0-9300-3B9234945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AC59AE-984E-02CA-9394-BD353FF3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20DCFD-057C-6B20-2853-D11162D7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5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79EA50-5249-CAFD-DC65-D0880582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5D9D71-0DC9-D493-5CED-44079F570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E544AF-08C9-F0A8-1A24-24E392A87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E06D24-4224-4D04-FB5B-7F9E2435E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160772-A65B-0159-57E7-D462E24A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3D1DD4-6860-5297-6C9E-BFAC1192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740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B75A-4033-8823-2739-A0D74C09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126C39-3FD3-9B3E-1F8D-F6ABEB679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978115-A06A-1E77-8B5E-E3C3AE2F1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B158DDA-68EA-E41D-3262-EF874FA0C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8B07B3-E9FB-C0ED-80C4-2041E0A1D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D4CD70-1282-F012-EA89-5F02F7B8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80D83-0DD1-6A77-6D0E-58CCC75C3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F82B25-9AD9-BCDB-73E2-A6FD7BA1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6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06BE8-C657-E611-885F-F808D0D2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9642D9-3C42-62AE-BA1E-D35702B7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4C69B6-3CF0-3803-7B04-02C2E27F5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7CD8D3-26C5-5538-229F-C05BC0E1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36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B4349A-EC96-7181-6288-45721D21E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55379E-6CBA-584E-5B71-B81A13EFE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7B179B-36AD-4224-95DC-4CF6B8A2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648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1EE2D3-942A-97D1-2487-FE8403495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F5A422-2C82-1DF9-A0F3-310167240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6179DF-BB5A-1D2E-B9F0-5E642B873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7DD49A-10FB-7D02-CB74-68D638EB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38003F-1F28-7415-8448-54B3CD29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014DE6-FFB6-F53D-D84D-E2BBC026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3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98E45-70C9-8A9A-ABC6-68AF0089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22DDB80-3733-000A-1821-0FA4C38C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732A2F-2269-90AA-E191-3D7E06D41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59BDB2-60AC-975E-71D2-D5059EE3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F56226-652B-AC19-F18D-B07C2697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1778FA-E9FD-7F61-595E-A27BA9B7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1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D2113-8956-0EE8-E9F8-A90D4CBC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59984A-AFF2-891E-AC55-8AA76E1C1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A399E2-F6DF-CF82-960B-84999939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78F11B-C43F-DC8B-5911-78021DF1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9C4C93-61F1-098B-3432-830BE47E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83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4D7DAFC-0EDA-9A21-1F2B-C6A1FCB39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4189A-5AF1-B979-63DC-7E4F5921E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5E56DE-28C6-B9C7-C1FD-18D60DC9F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708CF8-9355-C756-5EF6-821EC663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1EB9E-60BC-AD59-801E-2D54B8D6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763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5DEB28-697A-4C9B-C8A0-59EC06E1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A01C2F-3F85-8494-DF90-ADCD5F1D8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03A247-8507-42BD-C5B0-9561F3F07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EEA5D-4B0C-F34E-9BE3-E84C282253C4}" type="datetimeFigureOut">
              <a:rPr lang="fr-FR" smtClean="0"/>
              <a:t>24/01/2023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F31970-D537-ACB9-5172-091795EA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999D22-33E4-FCB2-EC4B-424F321BA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CAA19-C64B-2344-8102-978FF412A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7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ep-lille.org/app/uploads/2023/01/Affiche-31-janvier-23-V3-1.docx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80CE9-83DC-1B32-EEEB-FC6EBD0C74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Contre réforme des retraites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CD6415-A2C7-E714-7108-DBC9D5398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989215" y="382385"/>
            <a:ext cx="2310938" cy="14214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D8BD67-B295-41FC-68E3-E27CE843A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366" y="3520505"/>
            <a:ext cx="1884219" cy="26550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2AEA1F-ADC8-3E79-9BD8-1A776D1FD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795" y="3520505"/>
            <a:ext cx="2471360" cy="24713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F646954-8182-57F3-F226-CF7070640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640" y="3520505"/>
            <a:ext cx="2471360" cy="2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9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Travailler plus longtemps, une 				régression contraire à l’histoire.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776E4B9-6902-E111-42C7-0747A3907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0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Travailler plus longtemps, une 				régression contraire à l’histoire.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A9CFB2B-8503-A796-25EA-FBD3D073C7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763079"/>
              </p:ext>
            </p:extLst>
          </p:nvPr>
        </p:nvGraphicFramePr>
        <p:xfrm>
          <a:off x="838200" y="1825625"/>
          <a:ext cx="10515597" cy="407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84108088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6662748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4114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Maintenant âge + nb de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Si la contre réforme s’applique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5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2023 – 1</a:t>
                      </a:r>
                      <a:r>
                        <a:rPr lang="fr-FR" baseline="30000" dirty="0"/>
                        <a:t>er</a:t>
                      </a:r>
                      <a:r>
                        <a:rPr lang="fr-FR" dirty="0"/>
                        <a:t> septembre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62 a + 1 trimestre  168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 + 2 trimestres  169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7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a+ 3 trimestres  170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0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ans            171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 + 1 trimestre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0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 + 2 trimestres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08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----- 170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a+ 3 trimestres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35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2030 et 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----- 170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1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2032. -2034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----- 171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9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2035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----- 172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55192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7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Travailler plus longtemps, une 				régression contraire à l’histoire.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A9CFB2B-8503-A796-25EA-FBD3D073C7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243459"/>
              </p:ext>
            </p:extLst>
          </p:nvPr>
        </p:nvGraphicFramePr>
        <p:xfrm>
          <a:off x="838200" y="1825625"/>
          <a:ext cx="10515597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84108088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6662748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4114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Maintenant âge + nb de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Si la contre réforme s’applique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5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2023 – 1</a:t>
                      </a:r>
                      <a:r>
                        <a:rPr lang="fr-FR" baseline="30000" dirty="0"/>
                        <a:t>er</a:t>
                      </a:r>
                      <a:r>
                        <a:rPr lang="fr-FR" dirty="0"/>
                        <a:t> septembre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62 a + 1 trimestre  168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 + 2 trimestres  169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7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----- 168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a+ 3 trimestres  170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0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ans            171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 + 1 trimestre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0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----- 169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 + 2 trimestres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08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----- 170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63 a+ 3 trimestres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35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2030 et 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----- 170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1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2032. -2034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----- 171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9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2035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62 ans ----- 172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64 ans            172 trimestres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5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Pour Solidaires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60 ans ---  150 trimestres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Pas de retraites inférieures au Smic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561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2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Travailler plus longtemps, une 				régression contraire à l’histoire.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Des carrières longues </a:t>
            </a:r>
            <a:r>
              <a:rPr lang="fr-FR" dirty="0" err="1"/>
              <a:t>jusquà</a:t>
            </a:r>
            <a:r>
              <a:rPr lang="fr-FR" dirty="0"/>
              <a:t> 44 ans de travail ! </a:t>
            </a:r>
          </a:p>
          <a:p>
            <a:pPr marL="0" indent="0">
              <a:buNone/>
            </a:pPr>
            <a:r>
              <a:rPr lang="fr-FR" dirty="0"/>
              <a:t>Soit 176 trimestres de cotisations.</a:t>
            </a:r>
          </a:p>
        </p:txBody>
      </p:sp>
    </p:spTree>
    <p:extLst>
      <p:ext uri="{BB962C8B-B14F-4D97-AF65-F5344CB8AC3E}">
        <p14:creationId xmlns:p14="http://schemas.microsoft.com/office/powerpoint/2010/main" val="3002245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Travailler plus longtemps, une 				régression contraire à l’histoire.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Des carrières longues </a:t>
            </a:r>
            <a:r>
              <a:rPr lang="fr-FR" dirty="0" err="1"/>
              <a:t>jusquà</a:t>
            </a:r>
            <a:r>
              <a:rPr lang="fr-FR" dirty="0"/>
              <a:t> 44 ans de travail ! </a:t>
            </a:r>
          </a:p>
          <a:p>
            <a:pPr marL="0" indent="0">
              <a:buNone/>
            </a:pPr>
            <a:r>
              <a:rPr lang="fr-FR" dirty="0"/>
              <a:t>Soit 176 trimestres de cotisations.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C0A96904-0A13-B512-D6CC-3B34358882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59896"/>
              </p:ext>
            </p:extLst>
          </p:nvPr>
        </p:nvGraphicFramePr>
        <p:xfrm>
          <a:off x="838199" y="2856037"/>
          <a:ext cx="10515600" cy="1752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5079725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2681811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596666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Âge de départ maintenant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 la contre réforme passe.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Avoir travaillé au. moins 5 trimestres entre 18 et 20 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62 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2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Travail avant 16 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58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58 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Travail entre 16 et 18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 ans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si 44 ans de cotisation</a:t>
                      </a:r>
                      <a:r>
                        <a:rPr lang="fr-FR" dirty="0"/>
                        <a:t> !!!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56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179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7703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Grand « acquis » présenté par les syndicats d’accompagnement des contre réformes (CFDT,  CFTC, CGC , UNSA …) en 2003 (réforme Fillon).</a:t>
            </a:r>
          </a:p>
          <a:p>
            <a:pPr marL="0" indent="0">
              <a:buNone/>
            </a:pPr>
            <a:r>
              <a:rPr lang="fr-FR" dirty="0"/>
              <a:t>Le gouvernement Macron avait supprimé 6 critères sur 10 en  2017 dont ceux qui assuraient la quasi totalité des maladies professionnelles :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56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Grand « acquis » présenté par les syndicats d’accompagnement des contre réformes (CFDT,  CFTC, CGC , UNSA …) en 2003 (réforme Fillon).</a:t>
            </a:r>
          </a:p>
          <a:p>
            <a:pPr marL="0" indent="0">
              <a:buNone/>
            </a:pPr>
            <a:r>
              <a:rPr lang="fr-FR" dirty="0"/>
              <a:t>Le gouvernement Macron avait supprimé 6 critères sur 10 en  2017 dont ceux qui assuraient la quasi totalité des maladies professionnelles : 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port de charges lourdes,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Postures pénibles,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exposition à des vibrations,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exposition à des agents chimiques</a:t>
            </a:r>
          </a:p>
        </p:txBody>
      </p:sp>
    </p:spTree>
    <p:extLst>
      <p:ext uri="{BB962C8B-B14F-4D97-AF65-F5344CB8AC3E}">
        <p14:creationId xmlns:p14="http://schemas.microsoft.com/office/powerpoint/2010/main" val="79181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promet que plus de 60 000 personnes supplémentaires seront concernés.</a:t>
            </a:r>
          </a:p>
        </p:txBody>
      </p:sp>
    </p:spTree>
    <p:extLst>
      <p:ext uri="{BB962C8B-B14F-4D97-AF65-F5344CB8AC3E}">
        <p14:creationId xmlns:p14="http://schemas.microsoft.com/office/powerpoint/2010/main" val="147979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Lee gouvernement promet que plus de 60 000 personnes supplémentaires seront concernés.</a:t>
            </a:r>
          </a:p>
          <a:p>
            <a:pPr marL="0" indent="0">
              <a:buNone/>
            </a:pPr>
            <a:r>
              <a:rPr lang="fr-FR" dirty="0"/>
              <a:t>Un suivi médical renforcé alors que les ordonnances de 2017 ont fait passer de 2 à 5 ans le délai maximum légal entre deux visites !!!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64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pénibilité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promet que plus de 60 000 personnes supplémentaires seront concernés.</a:t>
            </a:r>
          </a:p>
          <a:p>
            <a:pPr marL="0" indent="0">
              <a:buNone/>
            </a:pPr>
            <a:r>
              <a:rPr lang="fr-FR" dirty="0"/>
              <a:t>Un suivi médical renforcé alors que les ordonnances de 2017 ont fait passer de 2 à 5 ans le délai maximum légal entre deux visites !!!</a:t>
            </a:r>
          </a:p>
          <a:p>
            <a:pPr marL="0" indent="0">
              <a:buNone/>
            </a:pPr>
            <a:r>
              <a:rPr lang="fr-FR" dirty="0"/>
              <a:t>Pour les </a:t>
            </a:r>
            <a:r>
              <a:rPr lang="fr-FR" dirty="0" err="1"/>
              <a:t>enseignant.e.s</a:t>
            </a:r>
            <a:r>
              <a:rPr lang="fr-FR" dirty="0"/>
              <a:t> plus de visites, un service de santé et de prévention réduit à la portion congrue !!!</a:t>
            </a:r>
          </a:p>
        </p:txBody>
      </p:sp>
    </p:spTree>
    <p:extLst>
      <p:ext uri="{BB962C8B-B14F-4D97-AF65-F5344CB8AC3E}">
        <p14:creationId xmlns:p14="http://schemas.microsoft.com/office/powerpoint/2010/main" val="73558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maintient à 67 ans l’âge où l’on peut prendre sa retraite à taux plein.</a:t>
            </a:r>
          </a:p>
        </p:txBody>
      </p:sp>
    </p:spTree>
    <p:extLst>
      <p:ext uri="{BB962C8B-B14F-4D97-AF65-F5344CB8AC3E}">
        <p14:creationId xmlns:p14="http://schemas.microsoft.com/office/powerpoint/2010/main" val="2968548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maintient à 67 ans l’âge où l’on peut prendre sa retraite à taux plein.</a:t>
            </a:r>
          </a:p>
          <a:p>
            <a:pPr marL="0" indent="0">
              <a:buNone/>
            </a:pPr>
            <a:r>
              <a:rPr lang="fr-FR" dirty="0"/>
              <a:t>Une retraite est composée :</a:t>
            </a:r>
          </a:p>
        </p:txBody>
      </p:sp>
    </p:spTree>
    <p:extLst>
      <p:ext uri="{BB962C8B-B14F-4D97-AF65-F5344CB8AC3E}">
        <p14:creationId xmlns:p14="http://schemas.microsoft.com/office/powerpoint/2010/main" val="85831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maintient à 67 ans l’âge où l’on peut prendre sa retraite à taux plein.</a:t>
            </a:r>
          </a:p>
          <a:p>
            <a:pPr marL="0" indent="0">
              <a:buNone/>
            </a:pPr>
            <a:r>
              <a:rPr lang="fr-FR" dirty="0"/>
              <a:t>Une retraite est composée :</a:t>
            </a:r>
          </a:p>
          <a:p>
            <a:pPr marL="0" indent="0">
              <a:buNone/>
            </a:pPr>
            <a:r>
              <a:rPr lang="fr-FR" dirty="0"/>
              <a:t>Une retraite sécurité sociale</a:t>
            </a:r>
          </a:p>
        </p:txBody>
      </p:sp>
    </p:spTree>
    <p:extLst>
      <p:ext uri="{BB962C8B-B14F-4D97-AF65-F5344CB8AC3E}">
        <p14:creationId xmlns:p14="http://schemas.microsoft.com/office/powerpoint/2010/main" val="2985648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maintient à 67 ans l’âge où l’on peut prendre sa retraite à taux plein.</a:t>
            </a:r>
          </a:p>
          <a:p>
            <a:pPr marL="0" indent="0">
              <a:buNone/>
            </a:pPr>
            <a:r>
              <a:rPr lang="fr-FR" dirty="0"/>
              <a:t>Une retraite est composée :</a:t>
            </a:r>
          </a:p>
          <a:p>
            <a:pPr marL="0" indent="0">
              <a:buNone/>
            </a:pPr>
            <a:r>
              <a:rPr lang="fr-FR" dirty="0"/>
              <a:t>Une retraite sécurité sociale</a:t>
            </a:r>
          </a:p>
          <a:p>
            <a:pPr marL="0" indent="0">
              <a:buNone/>
            </a:pPr>
            <a:r>
              <a:rPr lang="fr-FR" dirty="0"/>
              <a:t>Une retraite complémentaire AGIRC - ARRCO</a:t>
            </a:r>
          </a:p>
        </p:txBody>
      </p:sp>
    </p:spTree>
    <p:extLst>
      <p:ext uri="{BB962C8B-B14F-4D97-AF65-F5344CB8AC3E}">
        <p14:creationId xmlns:p14="http://schemas.microsoft.com/office/powerpoint/2010/main" val="1071808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gouvernement maintient à 67 ans l’âge où l’on peut prendre sa retraite à taux plein.</a:t>
            </a:r>
          </a:p>
          <a:p>
            <a:pPr marL="0" indent="0">
              <a:buNone/>
            </a:pPr>
            <a:r>
              <a:rPr lang="fr-FR" dirty="0"/>
              <a:t>Une retraite est composée :</a:t>
            </a:r>
          </a:p>
          <a:p>
            <a:pPr marL="0" indent="0">
              <a:buNone/>
            </a:pPr>
            <a:r>
              <a:rPr lang="fr-FR" dirty="0"/>
              <a:t>Une retraite sécurité sociale</a:t>
            </a:r>
          </a:p>
          <a:p>
            <a:pPr marL="0" indent="0">
              <a:buNone/>
            </a:pPr>
            <a:r>
              <a:rPr lang="fr-FR" dirty="0"/>
              <a:t>Une retraite complémentaire AGIRC – ARRCO</a:t>
            </a:r>
          </a:p>
          <a:p>
            <a:pPr marL="0" indent="0">
              <a:buNone/>
            </a:pPr>
            <a:r>
              <a:rPr lang="fr-FR" dirty="0"/>
              <a:t>Un régime additionnel pour les </a:t>
            </a:r>
            <a:r>
              <a:rPr lang="fr-FR" dirty="0" err="1"/>
              <a:t>enseignant.e.s</a:t>
            </a:r>
            <a:r>
              <a:rPr lang="fr-FR" dirty="0"/>
              <a:t>. (mais pas pour les </a:t>
            </a:r>
            <a:r>
              <a:rPr lang="fr-FR" dirty="0" err="1"/>
              <a:t>salarié.e.s</a:t>
            </a:r>
            <a:r>
              <a:rPr lang="fr-FR" dirty="0"/>
              <a:t> de droit privé  des conventions collectives EPNL, EPI, centres de formation).</a:t>
            </a:r>
          </a:p>
        </p:txBody>
      </p:sp>
    </p:spTree>
    <p:extLst>
      <p:ext uri="{BB962C8B-B14F-4D97-AF65-F5344CB8AC3E}">
        <p14:creationId xmlns:p14="http://schemas.microsoft.com/office/powerpoint/2010/main" val="1364981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:pPr marL="0" indent="0">
                  <a:buNone/>
                </a:pPr>
                <a:endParaRPr lang="fr-FR" dirty="0"/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  <a:blipFill>
                <a:blip r:embed="rId3"/>
                <a:stretch>
                  <a:fillRect l="-1196" t="-23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194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Le SMR = salaire moyen revalorisé </a:t>
                </a:r>
              </a:p>
              <a:p>
                <a:pPr marL="0" indent="0">
                  <a:buNone/>
                </a:pPr>
                <a:r>
                  <a:rPr lang="fr-FR" dirty="0"/>
                  <a:t>Le salaire (sous le plafond de la sécurité sociale) de chaque année de carrière est revalorisé d’un coefficient destiné à prendre en compte l’inflation.</a:t>
                </a:r>
              </a:p>
              <a:p>
                <a:pPr marL="0" indent="0">
                  <a:buNone/>
                </a:pPr>
                <a:r>
                  <a:rPr lang="fr-FR" dirty="0"/>
                  <a:t>Le SMR est la moyenne des 25 meilleures années 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  <a:blipFill>
                <a:blip r:embed="rId3"/>
                <a:stretch>
                  <a:fillRect l="-1196" t="-23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633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Le SMR = salaire moyen revalorisé </a:t>
                </a:r>
              </a:p>
              <a:p>
                <a:pPr marL="0" indent="0">
                  <a:buNone/>
                </a:pPr>
                <a:r>
                  <a:rPr lang="fr-FR" dirty="0"/>
                  <a:t>Le taux maximum est de 50 % pour une carrière </a:t>
                </a:r>
                <a:r>
                  <a:rPr lang="fr-FR" dirty="0" err="1"/>
                  <a:t>compléte</a:t>
                </a:r>
                <a:r>
                  <a:rPr lang="fr-FR" dirty="0"/>
                  <a:t>.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16738" cy="4351338"/>
              </a:xfrm>
              <a:blipFill>
                <a:blip r:embed="rId3"/>
                <a:stretch>
                  <a:fillRect l="-1196" t="-23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241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Le SMR = salaire moyen revalorisé </a:t>
                </a:r>
              </a:p>
              <a:p>
                <a:pPr marL="0" indent="0">
                  <a:buNone/>
                </a:pPr>
                <a:r>
                  <a:rPr lang="fr-FR" dirty="0"/>
                  <a:t>Le taux maximum est de 50 % pour une carrière complète.</a:t>
                </a:r>
              </a:p>
              <a:p>
                <a:pPr marL="0" indent="0">
                  <a:buNone/>
                </a:pPr>
                <a:r>
                  <a:rPr lang="fr-FR" dirty="0"/>
                  <a:t>Le taux baisse de 1,25 % ( en fait 1,25 point) par trimestre manquant</a:t>
                </a:r>
              </a:p>
              <a:p>
                <a:pPr marL="0" indent="0">
                  <a:buNone/>
                </a:pPr>
                <a:r>
                  <a:rPr lang="fr-FR" dirty="0"/>
                  <a:t>Exemple : s’il manque 10 trimestres le taux est de </a:t>
                </a:r>
              </a:p>
              <a:p>
                <a:pPr marL="0" indent="0" algn="ctr">
                  <a:buNone/>
                </a:pPr>
                <a:r>
                  <a:rPr lang="fr-FR" dirty="0"/>
                  <a:t>50 – 1,25 X 10 = 37,5 %. 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  <a:blipFill>
                <a:blip r:embed="rId3"/>
                <a:stretch>
                  <a:fillRect l="-1061" t="-23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24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Le SMR = salaire moyen revalorisé </a:t>
                </a:r>
              </a:p>
              <a:p>
                <a:pPr marL="0" indent="0" algn="ctr">
                  <a:buNone/>
                </a:pPr>
                <a:r>
                  <a:rPr lang="fr-FR" dirty="0"/>
                  <a:t>Concrètement dans notre exemple pour un salaire moyens revalorisé de 2000 €</a:t>
                </a:r>
              </a:p>
              <a:p>
                <a:pPr marL="0" indent="0" algn="ctr">
                  <a:buNone/>
                </a:pPr>
                <a:r>
                  <a:rPr lang="fr-FR" dirty="0"/>
                  <a:t>Cela donne une retraite sécurité sociale de :</a:t>
                </a:r>
              </a:p>
              <a:p>
                <a:pPr marL="0" indent="0" algn="ctr">
                  <a:buNone/>
                </a:pPr>
                <a:r>
                  <a:rPr lang="fr-FR" dirty="0"/>
                  <a:t>2000 x 0,375x(158/168) =705,35 €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  <a:blipFill>
                <a:blip r:embed="rId3"/>
                <a:stretch>
                  <a:fillRect l="-1061" t="-2326" r="-10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107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La retraite sécurité sociale :</a:t>
                </a:r>
              </a:p>
              <a:p>
                <a14:m>
                  <m:oMath xmlns:m="http://schemas.openxmlformats.org/officeDocument/2006/math"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𝑅𝑒𝑡𝑟𝑎𝑖𝑡𝑒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𝑐𝑢𝑟𝑖𝑡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é 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𝑠𝑜𝑐𝑖𝑎𝑙𝑒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𝑆𝑀𝑅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𝑇𝑎𝑢𝑥</m:t>
                    </m:r>
                    <m:r>
                      <a:rPr lang="fr-FR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𝑛𝑜𝑚𝑏𝑟𝑒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𝑑𝑒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𝑡𝑟𝑖𝑚𝑒𝑠𝑡𝑟𝑒𝑠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𝑡𝑟𝑎𝑣𝑎𝑖𝑙𝑙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é</m:t>
                        </m:r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fr-FR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168</m:t>
                        </m:r>
                      </m:den>
                    </m:f>
                  </m:oMath>
                </a14:m>
                <a:endParaRPr lang="fr-FR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fr-FR" dirty="0"/>
                  <a:t> Le SMR = salaire moyen revalorisé </a:t>
                </a:r>
              </a:p>
              <a:p>
                <a:pPr marL="0" indent="0" algn="ctr">
                  <a:buNone/>
                </a:pPr>
                <a:r>
                  <a:rPr lang="fr-FR" dirty="0"/>
                  <a:t>Concrètement dans notre exemple pour un salaire moyens revalorisé de 2000 €</a:t>
                </a:r>
              </a:p>
              <a:p>
                <a:pPr marL="0" indent="0" algn="ctr">
                  <a:buNone/>
                </a:pPr>
                <a:r>
                  <a:rPr lang="fr-FR" dirty="0"/>
                  <a:t>Cela donne une retraite sécurité sociale de :</a:t>
                </a:r>
              </a:p>
              <a:p>
                <a:pPr marL="0" indent="0" algn="ctr">
                  <a:buNone/>
                </a:pPr>
                <a:r>
                  <a:rPr lang="fr-FR" dirty="0"/>
                  <a:t>2000 x 0,375x(158/168) =705,35 €</a:t>
                </a:r>
              </a:p>
              <a:p>
                <a:pPr marL="0" indent="0" algn="ctr">
                  <a:buNone/>
                </a:pPr>
                <a:r>
                  <a:rPr lang="fr-FR" dirty="0"/>
                  <a:t>Avec les 168 </a:t>
                </a:r>
                <a:r>
                  <a:rPr lang="fr-FR" dirty="0" err="1"/>
                  <a:t>timestres</a:t>
                </a:r>
                <a:r>
                  <a:rPr lang="fr-FR" dirty="0"/>
                  <a:t> : 2000 x 0,5 x 1 = 1000 € !!!</a:t>
                </a:r>
              </a:p>
            </p:txBody>
          </p:sp>
        </mc:Choice>
        <mc:Fallback xmlns="">
          <p:sp>
            <p:nvSpPr>
              <p:cNvPr id="6" name="Espace réservé du contenu 5">
                <a:extLst>
                  <a:ext uri="{FF2B5EF4-FFF2-40B4-BE49-F238E27FC236}">
                    <a16:creationId xmlns:a16="http://schemas.microsoft.com/office/drawing/2014/main" id="{73FEC861-3E49-3C8C-DF39-8C46BC2B70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41429" cy="4351338"/>
              </a:xfrm>
              <a:blipFill>
                <a:blip r:embed="rId3"/>
                <a:stretch>
                  <a:fillRect l="-1061" t="-2326" r="-10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8332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La baisse des pensions de retraites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1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Retraites complémentaires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1226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31FA2-E221-2AF5-67EF-D373BE74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Retraite : le </a:t>
            </a:r>
            <a:r>
              <a:rPr lang="fr-FR" dirty="0" err="1"/>
              <a:t>gourvene</a:t>
            </a:r>
            <a:r>
              <a:rPr lang="fr-FR" dirty="0"/>
              <a:t> … ment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55DFF-26D2-AAB8-07BF-0DA1CEFE1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0" t="6554" r="3318" b="9131"/>
          <a:stretch/>
        </p:blipFill>
        <p:spPr>
          <a:xfrm>
            <a:off x="665018" y="365125"/>
            <a:ext cx="2044931" cy="1257855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FEC861-3E49-3C8C-DF39-8C46BC2B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1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Voir notre tract : </a:t>
            </a:r>
            <a:r>
              <a:rPr lang="fr-FR" dirty="0">
                <a:hlinkClick r:id="rId3"/>
              </a:rPr>
              <a:t>https://www.sundep-lille.org/app/uploads/2023/01/Affiche-31-janvier-23-V3-1.docx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4067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1306</Words>
  <Application>Microsoft Macintosh PowerPoint</Application>
  <PresentationFormat>Grand écran</PresentationFormat>
  <Paragraphs>173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Wingdings</vt:lpstr>
      <vt:lpstr>Thème Office</vt:lpstr>
      <vt:lpstr>Contre réforme des retraites 2023</vt:lpstr>
      <vt:lpstr>  Travailler plus longtemps, une     régression contraire à l’histoire.</vt:lpstr>
      <vt:lpstr>  Travailler plus longtemps, une     régression contraire à l’histoire.</vt:lpstr>
      <vt:lpstr>  Travailler plus longtemps, une     régression contraire à l’histoire.</vt:lpstr>
      <vt:lpstr>  Travailler plus longtemps, une     régression contraire à l’histoire.</vt:lpstr>
      <vt:lpstr>  Travailler plus longtemps, une     régression contraire à l’histoire.</vt:lpstr>
      <vt:lpstr>  La pénibilité</vt:lpstr>
      <vt:lpstr>  La pénibilité</vt:lpstr>
      <vt:lpstr>  La pénibilité</vt:lpstr>
      <vt:lpstr>  La pénibilité</vt:lpstr>
      <vt:lpstr>  La pénibilité</vt:lpstr>
      <vt:lpstr>  La pénibilité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La baisse des pensions de retraites</vt:lpstr>
      <vt:lpstr>  Retraite : le gourvene … ment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Contre réforme des retraites 2023</dc:title>
  <dc:creator>Frederic FLECHON</dc:creator>
  <cp:lastModifiedBy>Frederic FLECHON</cp:lastModifiedBy>
  <cp:revision>2</cp:revision>
  <dcterms:created xsi:type="dcterms:W3CDTF">2023-01-23T14:33:56Z</dcterms:created>
  <dcterms:modified xsi:type="dcterms:W3CDTF">2023-01-24T11:31:04Z</dcterms:modified>
</cp:coreProperties>
</file>