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2" r:id="rId16"/>
    <p:sldId id="273" r:id="rId17"/>
    <p:sldId id="271" r:id="rId18"/>
    <p:sldId id="270"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832" y="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623A3B90-33BD-43FC-8036-15E5A8BA7BC8}" type="datetimeFigureOut">
              <a:rPr lang="fr-FR" smtClean="0"/>
              <a:pPr/>
              <a:t>07/04/2018</a:t>
            </a:fld>
            <a:endParaRPr lang="fr-FR"/>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fr-F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30F4F52D-28EF-432F-9FA5-564B7A983AE3}"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4"/>
          </p:nvPr>
        </p:nvSpPr>
        <p:spPr/>
        <p:txBody>
          <a:bodyPr rtlCol="0"/>
          <a:lstStyle/>
          <a:p>
            <a:fld id="{623A3B90-33BD-43FC-8036-15E5A8BA7BC8}" type="datetimeFigureOut">
              <a:rPr lang="fr-FR" smtClean="0"/>
              <a:pPr/>
              <a:t>07/04/2018</a:t>
            </a:fld>
            <a:endParaRPr lang="fr-FR"/>
          </a:p>
        </p:txBody>
      </p:sp>
      <p:sp>
        <p:nvSpPr>
          <p:cNvPr id="9" name="Espace réservé du numéro de diapositive 8"/>
          <p:cNvSpPr>
            <a:spLocks noGrp="1"/>
          </p:cNvSpPr>
          <p:nvPr>
            <p:ph type="sldNum" sz="quarter" idx="15"/>
          </p:nvPr>
        </p:nvSpPr>
        <p:spPr/>
        <p:txBody>
          <a:bodyPr rtlCol="0"/>
          <a:lstStyle/>
          <a:p>
            <a:fld id="{30F4F52D-28EF-432F-9FA5-564B7A983AE3}" type="slidenum">
              <a:rPr lang="fr-FR" smtClean="0"/>
              <a:pPr/>
              <a:t>‹N°›</a:t>
            </a:fld>
            <a:endParaRPr lang="fr-FR"/>
          </a:p>
        </p:txBody>
      </p:sp>
      <p:sp>
        <p:nvSpPr>
          <p:cNvPr id="10" name="Espace réservé du pied de page 9"/>
          <p:cNvSpPr>
            <a:spLocks noGrp="1"/>
          </p:cNvSpPr>
          <p:nvPr>
            <p:ph type="ftr" sz="quarter" idx="16"/>
          </p:nvPr>
        </p:nvSpPr>
        <p:spPr/>
        <p:txBody>
          <a:bodyPr rtlCol="0"/>
          <a:lstStyle/>
          <a:p>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623A3B90-33BD-43FC-8036-15E5A8BA7BC8}" type="datetimeFigureOut">
              <a:rPr lang="fr-FR" smtClean="0"/>
              <a:pPr/>
              <a:t>07/04/2018</a:t>
            </a:fld>
            <a:endParaRPr lang="fr-FR"/>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fr-F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30F4F52D-28EF-432F-9FA5-564B7A983AE3}"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5" name="Espace réservé de la date 4"/>
          <p:cNvSpPr>
            <a:spLocks noGrp="1"/>
          </p:cNvSpPr>
          <p:nvPr>
            <p:ph type="dt" sz="half" idx="10"/>
          </p:nvPr>
        </p:nvSpPr>
        <p:spPr/>
        <p:txBody>
          <a:bodyPr/>
          <a:lstStyle/>
          <a:p>
            <a:fld id="{623A3B90-33BD-43FC-8036-15E5A8BA7BC8}" type="datetimeFigureOut">
              <a:rPr lang="fr-FR" smtClean="0"/>
              <a:pPr/>
              <a:t>07/04/2018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0F4F52D-28EF-432F-9FA5-564B7A983AE3}" type="slidenum">
              <a:rPr lang="fr-FR" smtClean="0"/>
              <a:pPr/>
              <a:t>‹N°›</a:t>
            </a:fld>
            <a:endParaRPr lang="fr-FR"/>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a:t>Cliquez pour modifier le style du titre</a:t>
            </a:r>
            <a:endParaRPr kumimoji="0" lang="en-US"/>
          </a:p>
        </p:txBody>
      </p:sp>
      <p:sp>
        <p:nvSpPr>
          <p:cNvPr id="7" name="Espace réservé de la date 6"/>
          <p:cNvSpPr>
            <a:spLocks noGrp="1"/>
          </p:cNvSpPr>
          <p:nvPr>
            <p:ph type="dt" sz="half" idx="10"/>
          </p:nvPr>
        </p:nvSpPr>
        <p:spPr/>
        <p:txBody>
          <a:bodyPr/>
          <a:lstStyle/>
          <a:p>
            <a:fld id="{623A3B90-33BD-43FC-8036-15E5A8BA7BC8}" type="datetimeFigureOut">
              <a:rPr lang="fr-FR" smtClean="0"/>
              <a:pPr/>
              <a:t>07/04/2018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0F4F52D-28EF-432F-9FA5-564B7A983AE3}" type="slidenum">
              <a:rPr lang="fr-FR" smtClean="0"/>
              <a:pPr/>
              <a:t>‹N°›</a:t>
            </a:fld>
            <a:endParaRPr lang="fr-FR"/>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6" name="Espace réservé de la date 5"/>
          <p:cNvSpPr>
            <a:spLocks noGrp="1"/>
          </p:cNvSpPr>
          <p:nvPr>
            <p:ph type="dt" sz="half" idx="10"/>
          </p:nvPr>
        </p:nvSpPr>
        <p:spPr/>
        <p:txBody>
          <a:bodyPr rtlCol="0"/>
          <a:lstStyle/>
          <a:p>
            <a:fld id="{623A3B90-33BD-43FC-8036-15E5A8BA7BC8}" type="datetimeFigureOut">
              <a:rPr lang="fr-FR" smtClean="0"/>
              <a:pPr/>
              <a:t>07/04/2018</a:t>
            </a:fld>
            <a:endParaRPr lang="fr-FR"/>
          </a:p>
        </p:txBody>
      </p:sp>
      <p:sp>
        <p:nvSpPr>
          <p:cNvPr id="7" name="Espace réservé du numéro de diapositive 6"/>
          <p:cNvSpPr>
            <a:spLocks noGrp="1"/>
          </p:cNvSpPr>
          <p:nvPr>
            <p:ph type="sldNum" sz="quarter" idx="11"/>
          </p:nvPr>
        </p:nvSpPr>
        <p:spPr/>
        <p:txBody>
          <a:bodyPr rtlCol="0"/>
          <a:lstStyle/>
          <a:p>
            <a:fld id="{30F4F52D-28EF-432F-9FA5-564B7A983AE3}" type="slidenum">
              <a:rPr lang="fr-FR" smtClean="0"/>
              <a:pPr/>
              <a:t>‹N°›</a:t>
            </a:fld>
            <a:endParaRPr lang="fr-FR"/>
          </a:p>
        </p:txBody>
      </p:sp>
      <p:sp>
        <p:nvSpPr>
          <p:cNvPr id="8" name="Espace réservé du pied de page 7"/>
          <p:cNvSpPr>
            <a:spLocks noGrp="1"/>
          </p:cNvSpPr>
          <p:nvPr>
            <p:ph type="ftr" sz="quarter" idx="12"/>
          </p:nvPr>
        </p:nvSpPr>
        <p:spPr/>
        <p:txBody>
          <a:bodyPr rtlCol="0"/>
          <a:lstStyle/>
          <a:p>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23A3B90-33BD-43FC-8036-15E5A8BA7BC8}" type="datetimeFigureOut">
              <a:rPr lang="fr-FR" smtClean="0"/>
              <a:pPr/>
              <a:t>07/04/2018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0F4F52D-28EF-432F-9FA5-564B7A983AE3}"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1" name="Espace réservé de la date 20"/>
          <p:cNvSpPr>
            <a:spLocks noGrp="1"/>
          </p:cNvSpPr>
          <p:nvPr>
            <p:ph type="dt" sz="half" idx="14"/>
          </p:nvPr>
        </p:nvSpPr>
        <p:spPr/>
        <p:txBody>
          <a:bodyPr rtlCol="0"/>
          <a:lstStyle/>
          <a:p>
            <a:fld id="{623A3B90-33BD-43FC-8036-15E5A8BA7BC8}" type="datetimeFigureOut">
              <a:rPr lang="fr-FR" smtClean="0"/>
              <a:pPr/>
              <a:t>07/04/2018</a:t>
            </a:fld>
            <a:endParaRPr lang="fr-FR"/>
          </a:p>
        </p:txBody>
      </p:sp>
      <p:sp>
        <p:nvSpPr>
          <p:cNvPr id="22" name="Espace réservé du numéro de diapositive 21"/>
          <p:cNvSpPr>
            <a:spLocks noGrp="1"/>
          </p:cNvSpPr>
          <p:nvPr>
            <p:ph type="sldNum" sz="quarter" idx="15"/>
          </p:nvPr>
        </p:nvSpPr>
        <p:spPr/>
        <p:txBody>
          <a:bodyPr rtlCol="0"/>
          <a:lstStyle/>
          <a:p>
            <a:fld id="{30F4F52D-28EF-432F-9FA5-564B7A983AE3}" type="slidenum">
              <a:rPr lang="fr-FR" smtClean="0"/>
              <a:pPr/>
              <a:t>‹N°›</a:t>
            </a:fld>
            <a:endParaRPr lang="fr-FR"/>
          </a:p>
        </p:txBody>
      </p:sp>
      <p:sp>
        <p:nvSpPr>
          <p:cNvPr id="23" name="Espace réservé du pied de page 22"/>
          <p:cNvSpPr>
            <a:spLocks noGrp="1"/>
          </p:cNvSpPr>
          <p:nvPr>
            <p:ph type="ftr" sz="quarter" idx="16"/>
          </p:nvPr>
        </p:nvSpPr>
        <p:spPr/>
        <p:txBody>
          <a:bodyPr rtlCol="0"/>
          <a:lstStyle/>
          <a:p>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623A3B90-33BD-43FC-8036-15E5A8BA7BC8}" type="datetimeFigureOut">
              <a:rPr lang="fr-FR" smtClean="0"/>
              <a:pPr/>
              <a:t>07/04/2018</a:t>
            </a:fld>
            <a:endParaRPr lang="fr-FR"/>
          </a:p>
        </p:txBody>
      </p:sp>
      <p:sp>
        <p:nvSpPr>
          <p:cNvPr id="18" name="Espace réservé du numéro de diapositive 17"/>
          <p:cNvSpPr>
            <a:spLocks noGrp="1"/>
          </p:cNvSpPr>
          <p:nvPr>
            <p:ph type="sldNum" sz="quarter" idx="11"/>
          </p:nvPr>
        </p:nvSpPr>
        <p:spPr/>
        <p:txBody>
          <a:bodyPr rtlCol="0"/>
          <a:lstStyle/>
          <a:p>
            <a:fld id="{30F4F52D-28EF-432F-9FA5-564B7A983AE3}" type="slidenum">
              <a:rPr lang="fr-FR" smtClean="0"/>
              <a:pPr/>
              <a:t>‹N°›</a:t>
            </a:fld>
            <a:endParaRPr lang="fr-FR"/>
          </a:p>
        </p:txBody>
      </p:sp>
      <p:sp>
        <p:nvSpPr>
          <p:cNvPr id="21" name="Espace réservé du pied de page 20"/>
          <p:cNvSpPr>
            <a:spLocks noGrp="1"/>
          </p:cNvSpPr>
          <p:nvPr>
            <p:ph type="ftr" sz="quarter" idx="12"/>
          </p:nvPr>
        </p:nvSpPr>
        <p:spPr/>
        <p:txBody>
          <a:bodyPr rtlCol="0"/>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623A3B90-33BD-43FC-8036-15E5A8BA7BC8}" type="datetimeFigureOut">
              <a:rPr lang="fr-FR" smtClean="0"/>
              <a:pPr/>
              <a:t>07/04/2018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0F4F52D-28EF-432F-9FA5-564B7A983AE3}"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623A3B90-33BD-43FC-8036-15E5A8BA7BC8}" type="datetimeFigureOut">
              <a:rPr lang="fr-FR" smtClean="0"/>
              <a:pPr/>
              <a:t>07/04/2018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0F4F52D-28EF-432F-9FA5-564B7A983AE3}"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23A3B90-33BD-43FC-8036-15E5A8BA7BC8}" type="datetimeFigureOut">
              <a:rPr lang="fr-FR" smtClean="0"/>
              <a:pPr/>
              <a:t>07/04/2018</a:t>
            </a:fld>
            <a:endParaRPr lang="fr-FR"/>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r-F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0F4F52D-28EF-432F-9FA5-564B7A983AE3}"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Réforme du bac et du lycée</a:t>
            </a:r>
          </a:p>
        </p:txBody>
      </p:sp>
      <p:sp>
        <p:nvSpPr>
          <p:cNvPr id="3" name="Sous-titre 2"/>
          <p:cNvSpPr>
            <a:spLocks noGrp="1"/>
          </p:cNvSpPr>
          <p:nvPr>
            <p:ph type="subTitle" idx="1"/>
          </p:nvPr>
        </p:nvSpPr>
        <p:spPr/>
        <p:txBody>
          <a:bodyPr/>
          <a:lstStyle/>
          <a:p>
            <a:r>
              <a:rPr lang="fr-FR" dirty="0"/>
              <a:t>Ce qui change</a:t>
            </a:r>
          </a:p>
        </p:txBody>
      </p:sp>
      <p:sp>
        <p:nvSpPr>
          <p:cNvPr id="14338" name="AutoShape 2" descr="Résultat de recherche d'images pour &quot;réforme du bac&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4340" name="AutoShape 4" descr="Résultat de recherche d'images pour &quot;réforme du bac&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4342" name="AutoShape 6" descr="Vers une nouvelle réforme du vieux Ba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4344" name="AutoShape 8" descr="Vers une nouvelle réforme du vieux Ba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8" name="Image 7" descr="3293587.jpeg"/>
          <p:cNvPicPr>
            <a:picLocks noChangeAspect="1"/>
          </p:cNvPicPr>
          <p:nvPr/>
        </p:nvPicPr>
        <p:blipFill>
          <a:blip r:embed="rId2" cstate="print"/>
          <a:stretch>
            <a:fillRect/>
          </a:stretch>
        </p:blipFill>
        <p:spPr>
          <a:xfrm>
            <a:off x="3923928" y="1412776"/>
            <a:ext cx="2912939" cy="2389763"/>
          </a:xfrm>
          <a:prstGeom prst="rect">
            <a:avLst/>
          </a:prstGeom>
        </p:spPr>
      </p:pic>
      <p:pic>
        <p:nvPicPr>
          <p:cNvPr id="5" name="Image 4">
            <a:extLst>
              <a:ext uri="{FF2B5EF4-FFF2-40B4-BE49-F238E27FC236}">
                <a16:creationId xmlns:a16="http://schemas.microsoft.com/office/drawing/2014/main" id="{DCC102B0-AC77-42C8-AD8C-1E2E53FBAE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89380" cy="12032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27584" y="476672"/>
            <a:ext cx="4536504" cy="523220"/>
          </a:xfrm>
          <a:prstGeom prst="rect">
            <a:avLst/>
          </a:prstGeom>
          <a:noFill/>
        </p:spPr>
        <p:txBody>
          <a:bodyPr wrap="square" rtlCol="0">
            <a:spAutoFit/>
          </a:bodyPr>
          <a:lstStyle/>
          <a:p>
            <a:r>
              <a:rPr lang="fr-FR" sz="2800" dirty="0"/>
              <a:t>Fin des séries</a:t>
            </a:r>
          </a:p>
        </p:txBody>
      </p:sp>
      <p:sp>
        <p:nvSpPr>
          <p:cNvPr id="3" name="ZoneTexte 2"/>
          <p:cNvSpPr txBox="1"/>
          <p:nvPr/>
        </p:nvSpPr>
        <p:spPr>
          <a:xfrm>
            <a:off x="1547664" y="1196752"/>
            <a:ext cx="504056" cy="523220"/>
          </a:xfrm>
          <a:prstGeom prst="rect">
            <a:avLst/>
          </a:prstGeom>
          <a:noFill/>
        </p:spPr>
        <p:txBody>
          <a:bodyPr wrap="square" rtlCol="0">
            <a:spAutoFit/>
          </a:bodyPr>
          <a:lstStyle/>
          <a:p>
            <a:r>
              <a:rPr lang="fr-FR" sz="2800" dirty="0"/>
              <a:t>L</a:t>
            </a:r>
          </a:p>
        </p:txBody>
      </p:sp>
      <p:sp>
        <p:nvSpPr>
          <p:cNvPr id="4" name="ZoneTexte 3"/>
          <p:cNvSpPr txBox="1"/>
          <p:nvPr/>
        </p:nvSpPr>
        <p:spPr>
          <a:xfrm>
            <a:off x="3491880" y="1196752"/>
            <a:ext cx="792088" cy="523220"/>
          </a:xfrm>
          <a:prstGeom prst="rect">
            <a:avLst/>
          </a:prstGeom>
          <a:noFill/>
        </p:spPr>
        <p:txBody>
          <a:bodyPr wrap="square" rtlCol="0">
            <a:spAutoFit/>
          </a:bodyPr>
          <a:lstStyle/>
          <a:p>
            <a:r>
              <a:rPr lang="fr-FR" sz="2800" dirty="0"/>
              <a:t>ES</a:t>
            </a:r>
          </a:p>
        </p:txBody>
      </p:sp>
      <p:sp>
        <p:nvSpPr>
          <p:cNvPr id="5" name="ZoneTexte 4"/>
          <p:cNvSpPr txBox="1"/>
          <p:nvPr/>
        </p:nvSpPr>
        <p:spPr>
          <a:xfrm>
            <a:off x="5652120" y="1196752"/>
            <a:ext cx="504056" cy="523220"/>
          </a:xfrm>
          <a:prstGeom prst="rect">
            <a:avLst/>
          </a:prstGeom>
          <a:noFill/>
        </p:spPr>
        <p:txBody>
          <a:bodyPr wrap="square" rtlCol="0">
            <a:spAutoFit/>
          </a:bodyPr>
          <a:lstStyle/>
          <a:p>
            <a:r>
              <a:rPr lang="fr-FR" sz="2800" dirty="0"/>
              <a:t>S</a:t>
            </a:r>
          </a:p>
        </p:txBody>
      </p:sp>
      <p:cxnSp>
        <p:nvCxnSpPr>
          <p:cNvPr id="8" name="Connecteur droit 7"/>
          <p:cNvCxnSpPr/>
          <p:nvPr/>
        </p:nvCxnSpPr>
        <p:spPr>
          <a:xfrm>
            <a:off x="1403648" y="1196752"/>
            <a:ext cx="648072" cy="50405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a:off x="3491880" y="1196752"/>
            <a:ext cx="648072" cy="50405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a:off x="5508104" y="1196752"/>
            <a:ext cx="648072" cy="50405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Accolade ouvrante 11"/>
          <p:cNvSpPr/>
          <p:nvPr/>
        </p:nvSpPr>
        <p:spPr>
          <a:xfrm rot="16200000">
            <a:off x="3599892" y="512676"/>
            <a:ext cx="504056" cy="4320480"/>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ZoneTexte 12"/>
          <p:cNvSpPr txBox="1"/>
          <p:nvPr/>
        </p:nvSpPr>
        <p:spPr>
          <a:xfrm>
            <a:off x="1115616" y="3645024"/>
            <a:ext cx="2304256" cy="1231106"/>
          </a:xfrm>
          <a:prstGeom prst="rect">
            <a:avLst/>
          </a:prstGeom>
          <a:noFill/>
        </p:spPr>
        <p:txBody>
          <a:bodyPr wrap="square" rtlCol="0">
            <a:spAutoFit/>
          </a:bodyPr>
          <a:lstStyle/>
          <a:p>
            <a:r>
              <a:rPr lang="fr-FR" sz="2000" u="sng" dirty="0"/>
              <a:t>Tronc commun</a:t>
            </a:r>
          </a:p>
          <a:p>
            <a:r>
              <a:rPr lang="fr-FR" dirty="0"/>
              <a:t>6 matières</a:t>
            </a:r>
          </a:p>
          <a:p>
            <a:r>
              <a:rPr lang="fr-FR" dirty="0"/>
              <a:t>16h en Première</a:t>
            </a:r>
          </a:p>
          <a:p>
            <a:r>
              <a:rPr lang="fr-FR" dirty="0"/>
              <a:t>16h30 en Terminale</a:t>
            </a:r>
          </a:p>
        </p:txBody>
      </p:sp>
      <p:sp>
        <p:nvSpPr>
          <p:cNvPr id="14" name="ZoneTexte 13"/>
          <p:cNvSpPr txBox="1"/>
          <p:nvPr/>
        </p:nvSpPr>
        <p:spPr>
          <a:xfrm>
            <a:off x="4932040" y="3717032"/>
            <a:ext cx="3168352" cy="954107"/>
          </a:xfrm>
          <a:prstGeom prst="rect">
            <a:avLst/>
          </a:prstGeom>
          <a:noFill/>
        </p:spPr>
        <p:txBody>
          <a:bodyPr wrap="square" rtlCol="0">
            <a:spAutoFit/>
          </a:bodyPr>
          <a:lstStyle/>
          <a:p>
            <a:r>
              <a:rPr lang="fr-FR" sz="2000" u="sng" dirty="0"/>
              <a:t>Disciplines de spécialité:</a:t>
            </a:r>
          </a:p>
          <a:p>
            <a:r>
              <a:rPr lang="fr-FR" dirty="0"/>
              <a:t>3 en Première avec 28h</a:t>
            </a:r>
          </a:p>
          <a:p>
            <a:r>
              <a:rPr lang="fr-FR" dirty="0"/>
              <a:t>2 en Terminale avec 27h30</a:t>
            </a:r>
          </a:p>
        </p:txBody>
      </p:sp>
      <p:sp>
        <p:nvSpPr>
          <p:cNvPr id="15" name="ZoneTexte 14"/>
          <p:cNvSpPr txBox="1"/>
          <p:nvPr/>
        </p:nvSpPr>
        <p:spPr>
          <a:xfrm>
            <a:off x="2915816" y="5589240"/>
            <a:ext cx="2088232" cy="677108"/>
          </a:xfrm>
          <a:prstGeom prst="rect">
            <a:avLst/>
          </a:prstGeom>
          <a:noFill/>
        </p:spPr>
        <p:txBody>
          <a:bodyPr wrap="square" rtlCol="0">
            <a:spAutoFit/>
          </a:bodyPr>
          <a:lstStyle/>
          <a:p>
            <a:r>
              <a:rPr lang="fr-FR" sz="2000" u="sng" dirty="0"/>
              <a:t>Orientation</a:t>
            </a:r>
          </a:p>
          <a:p>
            <a:r>
              <a:rPr lang="fr-FR" dirty="0"/>
              <a:t>1h30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4" y="404664"/>
            <a:ext cx="5688632" cy="830997"/>
          </a:xfrm>
          <a:prstGeom prst="rect">
            <a:avLst/>
          </a:prstGeom>
          <a:noFill/>
        </p:spPr>
        <p:txBody>
          <a:bodyPr wrap="square" rtlCol="0">
            <a:spAutoFit/>
          </a:bodyPr>
          <a:lstStyle/>
          <a:p>
            <a:r>
              <a:rPr lang="fr-FR" sz="2400" b="1" dirty="0"/>
              <a:t>Tronc commun ou socle de culture commune:</a:t>
            </a:r>
          </a:p>
        </p:txBody>
      </p:sp>
      <p:sp>
        <p:nvSpPr>
          <p:cNvPr id="3" name="ZoneTexte 2"/>
          <p:cNvSpPr txBox="1"/>
          <p:nvPr/>
        </p:nvSpPr>
        <p:spPr>
          <a:xfrm>
            <a:off x="611560" y="1340768"/>
            <a:ext cx="3744416" cy="2308324"/>
          </a:xfrm>
          <a:prstGeom prst="rect">
            <a:avLst/>
          </a:prstGeom>
          <a:noFill/>
          <a:ln>
            <a:solidFill>
              <a:schemeClr val="tx1"/>
            </a:solidFill>
            <a:prstDash val="lgDashDotDot"/>
          </a:ln>
        </p:spPr>
        <p:txBody>
          <a:bodyPr wrap="square" rtlCol="0">
            <a:spAutoFit/>
          </a:bodyPr>
          <a:lstStyle/>
          <a:p>
            <a:r>
              <a:rPr lang="fr-FR" b="1" u="sng" dirty="0"/>
              <a:t>Première</a:t>
            </a:r>
            <a:r>
              <a:rPr lang="fr-FR" dirty="0"/>
              <a:t>	            </a:t>
            </a:r>
          </a:p>
          <a:p>
            <a:r>
              <a:rPr lang="fr-FR" dirty="0"/>
              <a:t>Français			4h</a:t>
            </a:r>
          </a:p>
          <a:p>
            <a:r>
              <a:rPr lang="fr-FR" dirty="0"/>
              <a:t>Histoire-géographie	3h</a:t>
            </a:r>
          </a:p>
          <a:p>
            <a:r>
              <a:rPr lang="fr-FR" dirty="0"/>
              <a:t>EMC			0h30</a:t>
            </a:r>
          </a:p>
          <a:p>
            <a:r>
              <a:rPr lang="fr-FR" dirty="0"/>
              <a:t>LV1 et LV2		4h30</a:t>
            </a:r>
          </a:p>
          <a:p>
            <a:r>
              <a:rPr lang="fr-FR" dirty="0"/>
              <a:t>EPS			2h</a:t>
            </a:r>
          </a:p>
          <a:p>
            <a:r>
              <a:rPr lang="fr-FR" dirty="0"/>
              <a:t>Humanités scientifiques et  2h   numériques</a:t>
            </a:r>
          </a:p>
        </p:txBody>
      </p:sp>
      <p:sp>
        <p:nvSpPr>
          <p:cNvPr id="4" name="ZoneTexte 3"/>
          <p:cNvSpPr txBox="1"/>
          <p:nvPr/>
        </p:nvSpPr>
        <p:spPr>
          <a:xfrm>
            <a:off x="4716016" y="1484784"/>
            <a:ext cx="3744416" cy="2308324"/>
          </a:xfrm>
          <a:prstGeom prst="rect">
            <a:avLst/>
          </a:prstGeom>
          <a:noFill/>
          <a:ln>
            <a:solidFill>
              <a:schemeClr val="tx1"/>
            </a:solidFill>
            <a:prstDash val="lgDashDotDot"/>
          </a:ln>
        </p:spPr>
        <p:txBody>
          <a:bodyPr wrap="square" rtlCol="0">
            <a:spAutoFit/>
          </a:bodyPr>
          <a:lstStyle/>
          <a:p>
            <a:r>
              <a:rPr lang="fr-FR" b="1" u="sng" dirty="0"/>
              <a:t>Terminale</a:t>
            </a:r>
          </a:p>
          <a:p>
            <a:r>
              <a:rPr lang="fr-FR" dirty="0"/>
              <a:t>Philosophie		4h</a:t>
            </a:r>
          </a:p>
          <a:p>
            <a:r>
              <a:rPr lang="fr-FR" dirty="0"/>
              <a:t>Histoire-géographie	3h</a:t>
            </a:r>
          </a:p>
          <a:p>
            <a:r>
              <a:rPr lang="fr-FR" dirty="0"/>
              <a:t>EMC			0h30</a:t>
            </a:r>
          </a:p>
          <a:p>
            <a:r>
              <a:rPr lang="fr-FR" dirty="0"/>
              <a:t>LV1 et LV2		4h</a:t>
            </a:r>
          </a:p>
          <a:p>
            <a:r>
              <a:rPr lang="fr-FR" dirty="0"/>
              <a:t>EPS			2h</a:t>
            </a:r>
          </a:p>
          <a:p>
            <a:r>
              <a:rPr lang="fr-FR" dirty="0"/>
              <a:t>Humanités scientifiques et  2h    numériques</a:t>
            </a:r>
          </a:p>
        </p:txBody>
      </p:sp>
      <p:sp>
        <p:nvSpPr>
          <p:cNvPr id="5" name="Ellipse 4"/>
          <p:cNvSpPr/>
          <p:nvPr/>
        </p:nvSpPr>
        <p:spPr>
          <a:xfrm>
            <a:off x="1259632" y="4293096"/>
            <a:ext cx="2376264"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16h</a:t>
            </a:r>
          </a:p>
        </p:txBody>
      </p:sp>
      <p:sp>
        <p:nvSpPr>
          <p:cNvPr id="6" name="Ellipse 5"/>
          <p:cNvSpPr/>
          <p:nvPr/>
        </p:nvSpPr>
        <p:spPr>
          <a:xfrm>
            <a:off x="5436096" y="4365104"/>
            <a:ext cx="1944216"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16h30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4" y="404664"/>
            <a:ext cx="5688632" cy="461665"/>
          </a:xfrm>
          <a:prstGeom prst="rect">
            <a:avLst/>
          </a:prstGeom>
          <a:noFill/>
        </p:spPr>
        <p:txBody>
          <a:bodyPr wrap="square" rtlCol="0">
            <a:spAutoFit/>
          </a:bodyPr>
          <a:lstStyle/>
          <a:p>
            <a:r>
              <a:rPr lang="fr-FR" sz="2400" b="1" dirty="0"/>
              <a:t>Disciplines de spécialité</a:t>
            </a:r>
          </a:p>
        </p:txBody>
      </p:sp>
      <p:sp>
        <p:nvSpPr>
          <p:cNvPr id="3" name="ZoneTexte 2"/>
          <p:cNvSpPr txBox="1"/>
          <p:nvPr/>
        </p:nvSpPr>
        <p:spPr>
          <a:xfrm>
            <a:off x="395536" y="1124744"/>
            <a:ext cx="4320480" cy="5027017"/>
          </a:xfrm>
          <a:prstGeom prst="rect">
            <a:avLst/>
          </a:prstGeom>
          <a:noFill/>
        </p:spPr>
        <p:txBody>
          <a:bodyPr wrap="square" rtlCol="0">
            <a:spAutoFit/>
          </a:bodyPr>
          <a:lstStyle/>
          <a:p>
            <a:pPr>
              <a:lnSpc>
                <a:spcPct val="150000"/>
              </a:lnSpc>
              <a:buFont typeface="Wingdings" pitchFamily="2" charset="2"/>
              <a:buChar char="v"/>
            </a:pPr>
            <a:r>
              <a:rPr lang="fr-FR" dirty="0"/>
              <a:t> Arts</a:t>
            </a:r>
          </a:p>
          <a:p>
            <a:pPr>
              <a:lnSpc>
                <a:spcPct val="150000"/>
              </a:lnSpc>
              <a:buFont typeface="Wingdings" pitchFamily="2" charset="2"/>
              <a:buChar char="v"/>
            </a:pPr>
            <a:r>
              <a:rPr lang="fr-FR" dirty="0"/>
              <a:t>Ecologie, agronomie et territoires</a:t>
            </a:r>
          </a:p>
          <a:p>
            <a:pPr>
              <a:lnSpc>
                <a:spcPct val="150000"/>
              </a:lnSpc>
              <a:buFont typeface="Wingdings" pitchFamily="2" charset="2"/>
              <a:buChar char="v"/>
            </a:pPr>
            <a:r>
              <a:rPr lang="fr-FR" dirty="0"/>
              <a:t>Histoire géographie, géopolitique et sciences politiques</a:t>
            </a:r>
          </a:p>
          <a:p>
            <a:pPr>
              <a:lnSpc>
                <a:spcPct val="150000"/>
              </a:lnSpc>
              <a:buFont typeface="Wingdings" pitchFamily="2" charset="2"/>
              <a:buChar char="v"/>
            </a:pPr>
            <a:r>
              <a:rPr lang="fr-FR" dirty="0"/>
              <a:t>Humanités, littérature et philosophie</a:t>
            </a:r>
          </a:p>
          <a:p>
            <a:pPr>
              <a:lnSpc>
                <a:spcPct val="150000"/>
              </a:lnSpc>
              <a:buFont typeface="Wingdings" pitchFamily="2" charset="2"/>
              <a:buChar char="v"/>
            </a:pPr>
            <a:r>
              <a:rPr lang="fr-FR" dirty="0"/>
              <a:t>Langues et littératures étrangères</a:t>
            </a:r>
          </a:p>
          <a:p>
            <a:pPr>
              <a:lnSpc>
                <a:spcPct val="150000"/>
              </a:lnSpc>
              <a:buFont typeface="Wingdings" pitchFamily="2" charset="2"/>
              <a:buChar char="v"/>
            </a:pPr>
            <a:r>
              <a:rPr lang="fr-FR" dirty="0"/>
              <a:t>Mathématiques</a:t>
            </a:r>
          </a:p>
          <a:p>
            <a:pPr>
              <a:lnSpc>
                <a:spcPct val="150000"/>
              </a:lnSpc>
              <a:buFont typeface="Wingdings" pitchFamily="2" charset="2"/>
              <a:buChar char="v"/>
            </a:pPr>
            <a:r>
              <a:rPr lang="fr-FR" dirty="0"/>
              <a:t>Numérique et sciences informatiques</a:t>
            </a:r>
          </a:p>
          <a:p>
            <a:pPr>
              <a:lnSpc>
                <a:spcPct val="150000"/>
              </a:lnSpc>
              <a:buFont typeface="Wingdings" pitchFamily="2" charset="2"/>
              <a:buChar char="v"/>
            </a:pPr>
            <a:r>
              <a:rPr lang="fr-FR" dirty="0"/>
              <a:t>Sciences de la Vie et de la Terre</a:t>
            </a:r>
          </a:p>
          <a:p>
            <a:pPr>
              <a:lnSpc>
                <a:spcPct val="150000"/>
              </a:lnSpc>
              <a:buFont typeface="Wingdings" pitchFamily="2" charset="2"/>
              <a:buChar char="v"/>
            </a:pPr>
            <a:r>
              <a:rPr lang="fr-FR" dirty="0"/>
              <a:t>Sciences de l’ingénieur</a:t>
            </a:r>
          </a:p>
          <a:p>
            <a:pPr>
              <a:lnSpc>
                <a:spcPct val="150000"/>
              </a:lnSpc>
              <a:buFont typeface="Wingdings" pitchFamily="2" charset="2"/>
              <a:buChar char="v"/>
            </a:pPr>
            <a:r>
              <a:rPr lang="fr-FR" dirty="0"/>
              <a:t>Sciences économiques et sociales</a:t>
            </a:r>
          </a:p>
          <a:p>
            <a:pPr>
              <a:lnSpc>
                <a:spcPct val="150000"/>
              </a:lnSpc>
              <a:buFont typeface="Wingdings" pitchFamily="2" charset="2"/>
              <a:buChar char="v"/>
            </a:pPr>
            <a:r>
              <a:rPr lang="fr-FR" dirty="0"/>
              <a:t>Physique chimie</a:t>
            </a:r>
          </a:p>
        </p:txBody>
      </p:sp>
      <p:sp>
        <p:nvSpPr>
          <p:cNvPr id="4" name="Ellipse 3"/>
          <p:cNvSpPr/>
          <p:nvPr/>
        </p:nvSpPr>
        <p:spPr>
          <a:xfrm>
            <a:off x="5220072" y="1268760"/>
            <a:ext cx="2376264"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Première:</a:t>
            </a:r>
          </a:p>
          <a:p>
            <a:pPr algn="ctr"/>
            <a:r>
              <a:rPr lang="fr-FR" dirty="0"/>
              <a:t>3 disciplines</a:t>
            </a:r>
          </a:p>
          <a:p>
            <a:pPr algn="ctr"/>
            <a:r>
              <a:rPr lang="fr-FR" dirty="0"/>
              <a:t>12h</a:t>
            </a:r>
          </a:p>
        </p:txBody>
      </p:sp>
      <p:sp>
        <p:nvSpPr>
          <p:cNvPr id="5" name="Ellipse 4"/>
          <p:cNvSpPr/>
          <p:nvPr/>
        </p:nvSpPr>
        <p:spPr>
          <a:xfrm>
            <a:off x="5940152" y="3356992"/>
            <a:ext cx="2664296"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Terminale:</a:t>
            </a:r>
          </a:p>
          <a:p>
            <a:pPr algn="ctr"/>
            <a:r>
              <a:rPr lang="fr-FR" dirty="0"/>
              <a:t>2 disciplines </a:t>
            </a:r>
            <a:r>
              <a:rPr lang="fr-FR" sz="1400" dirty="0"/>
              <a:t>parmi les 3 suivies en 1</a:t>
            </a:r>
            <a:r>
              <a:rPr lang="fr-FR" sz="1400" baseline="30000" dirty="0"/>
              <a:t>ère</a:t>
            </a:r>
            <a:endParaRPr lang="fr-FR" sz="1400" dirty="0"/>
          </a:p>
          <a:p>
            <a:pPr algn="ctr"/>
            <a:r>
              <a:rPr lang="fr-FR" dirty="0"/>
              <a:t>12h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4" y="404664"/>
            <a:ext cx="5688632" cy="461665"/>
          </a:xfrm>
          <a:prstGeom prst="rect">
            <a:avLst/>
          </a:prstGeom>
          <a:noFill/>
        </p:spPr>
        <p:txBody>
          <a:bodyPr wrap="square" rtlCol="0">
            <a:spAutoFit/>
          </a:bodyPr>
          <a:lstStyle/>
          <a:p>
            <a:r>
              <a:rPr lang="fr-FR" sz="2400" b="1" dirty="0"/>
              <a:t>Enseignements facultatifs</a:t>
            </a:r>
          </a:p>
        </p:txBody>
      </p:sp>
      <p:sp>
        <p:nvSpPr>
          <p:cNvPr id="3" name="ZoneTexte 2"/>
          <p:cNvSpPr txBox="1"/>
          <p:nvPr/>
        </p:nvSpPr>
        <p:spPr>
          <a:xfrm>
            <a:off x="1187624" y="1340768"/>
            <a:ext cx="4176464" cy="646331"/>
          </a:xfrm>
          <a:prstGeom prst="rect">
            <a:avLst/>
          </a:prstGeom>
          <a:noFill/>
        </p:spPr>
        <p:txBody>
          <a:bodyPr wrap="square" rtlCol="0">
            <a:spAutoFit/>
          </a:bodyPr>
          <a:lstStyle/>
          <a:p>
            <a:r>
              <a:rPr lang="fr-FR" dirty="0"/>
              <a:t>1 enseignement en Première et possibilité d’un second en Terminale</a:t>
            </a:r>
          </a:p>
        </p:txBody>
      </p:sp>
      <p:sp>
        <p:nvSpPr>
          <p:cNvPr id="4" name="Ellipse 3"/>
          <p:cNvSpPr/>
          <p:nvPr/>
        </p:nvSpPr>
        <p:spPr>
          <a:xfrm>
            <a:off x="5652120" y="1340768"/>
            <a:ext cx="108012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3h</a:t>
            </a:r>
          </a:p>
        </p:txBody>
      </p:sp>
      <p:sp>
        <p:nvSpPr>
          <p:cNvPr id="5" name="ZoneTexte 4"/>
          <p:cNvSpPr txBox="1"/>
          <p:nvPr/>
        </p:nvSpPr>
        <p:spPr>
          <a:xfrm>
            <a:off x="971600" y="2708920"/>
            <a:ext cx="2448272" cy="2585323"/>
          </a:xfrm>
          <a:prstGeom prst="rect">
            <a:avLst/>
          </a:prstGeom>
          <a:noFill/>
        </p:spPr>
        <p:txBody>
          <a:bodyPr wrap="square" rtlCol="0">
            <a:spAutoFit/>
          </a:bodyPr>
          <a:lstStyle/>
          <a:p>
            <a:pPr>
              <a:lnSpc>
                <a:spcPct val="150000"/>
              </a:lnSpc>
              <a:buFont typeface="Wingdings" pitchFamily="2" charset="2"/>
              <a:buChar char="§"/>
            </a:pPr>
            <a:r>
              <a:rPr lang="fr-FR" dirty="0"/>
              <a:t> latin</a:t>
            </a:r>
          </a:p>
          <a:p>
            <a:pPr>
              <a:lnSpc>
                <a:spcPct val="150000"/>
              </a:lnSpc>
              <a:buFont typeface="Wingdings" pitchFamily="2" charset="2"/>
              <a:buChar char="§"/>
            </a:pPr>
            <a:r>
              <a:rPr lang="fr-FR" dirty="0"/>
              <a:t>Grec</a:t>
            </a:r>
          </a:p>
          <a:p>
            <a:pPr>
              <a:lnSpc>
                <a:spcPct val="150000"/>
              </a:lnSpc>
              <a:buFont typeface="Wingdings" pitchFamily="2" charset="2"/>
              <a:buChar char="§"/>
            </a:pPr>
            <a:r>
              <a:rPr lang="fr-FR" dirty="0"/>
              <a:t>Sport</a:t>
            </a:r>
          </a:p>
          <a:p>
            <a:pPr>
              <a:lnSpc>
                <a:spcPct val="150000"/>
              </a:lnSpc>
              <a:buFont typeface="Wingdings" pitchFamily="2" charset="2"/>
              <a:buChar char="§"/>
            </a:pPr>
            <a:r>
              <a:rPr lang="fr-FR" dirty="0"/>
              <a:t> troisième langue vivante</a:t>
            </a:r>
          </a:p>
          <a:p>
            <a:pPr>
              <a:lnSpc>
                <a:spcPct val="150000"/>
              </a:lnSpc>
              <a:buFont typeface="Wingdings" pitchFamily="2" charset="2"/>
              <a:buChar char="§"/>
            </a:pPr>
            <a:r>
              <a:rPr lang="fr-FR" dirty="0"/>
              <a:t>arts</a:t>
            </a:r>
          </a:p>
        </p:txBody>
      </p:sp>
      <p:sp>
        <p:nvSpPr>
          <p:cNvPr id="6" name="ZoneTexte 5"/>
          <p:cNvSpPr txBox="1"/>
          <p:nvPr/>
        </p:nvSpPr>
        <p:spPr>
          <a:xfrm>
            <a:off x="4788024" y="2852936"/>
            <a:ext cx="3312368" cy="2585323"/>
          </a:xfrm>
          <a:prstGeom prst="rect">
            <a:avLst/>
          </a:prstGeom>
          <a:noFill/>
        </p:spPr>
        <p:txBody>
          <a:bodyPr wrap="square" rtlCol="0">
            <a:spAutoFit/>
          </a:bodyPr>
          <a:lstStyle/>
          <a:p>
            <a:pPr>
              <a:lnSpc>
                <a:spcPct val="150000"/>
              </a:lnSpc>
            </a:pPr>
            <a:r>
              <a:rPr lang="fr-FR" b="1" dirty="0"/>
              <a:t>En terminale uniquement</a:t>
            </a:r>
            <a:r>
              <a:rPr lang="fr-FR" dirty="0"/>
              <a:t>:</a:t>
            </a:r>
          </a:p>
          <a:p>
            <a:pPr>
              <a:lnSpc>
                <a:spcPct val="150000"/>
              </a:lnSpc>
              <a:buFont typeface="Courier New" pitchFamily="49" charset="0"/>
              <a:buChar char="o"/>
            </a:pPr>
            <a:r>
              <a:rPr lang="fr-FR" dirty="0"/>
              <a:t> Mathématiques expertes</a:t>
            </a:r>
          </a:p>
          <a:p>
            <a:pPr>
              <a:lnSpc>
                <a:spcPct val="150000"/>
              </a:lnSpc>
              <a:buFont typeface="Courier New" pitchFamily="49" charset="0"/>
              <a:buChar char="o"/>
            </a:pPr>
            <a:r>
              <a:rPr lang="fr-FR" dirty="0"/>
              <a:t>Mathématiques complémentaires</a:t>
            </a:r>
          </a:p>
          <a:p>
            <a:pPr>
              <a:lnSpc>
                <a:spcPct val="150000"/>
              </a:lnSpc>
              <a:buFont typeface="Courier New" pitchFamily="49" charset="0"/>
              <a:buChar char="o"/>
            </a:pPr>
            <a:r>
              <a:rPr lang="fr-FR" dirty="0"/>
              <a:t>Droit et grands enjeux du monde contemporain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bac nouvelle version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552" y="476672"/>
            <a:ext cx="4464496" cy="461665"/>
          </a:xfrm>
          <a:prstGeom prst="rect">
            <a:avLst/>
          </a:prstGeom>
          <a:noFill/>
        </p:spPr>
        <p:txBody>
          <a:bodyPr wrap="square" rtlCol="0">
            <a:spAutoFit/>
          </a:bodyPr>
          <a:lstStyle/>
          <a:p>
            <a:r>
              <a:rPr lang="fr-FR" sz="2400" b="1" dirty="0"/>
              <a:t>Quatre épreuves écrites</a:t>
            </a:r>
          </a:p>
        </p:txBody>
      </p:sp>
      <p:sp>
        <p:nvSpPr>
          <p:cNvPr id="3" name="ZoneTexte 2"/>
          <p:cNvSpPr txBox="1"/>
          <p:nvPr/>
        </p:nvSpPr>
        <p:spPr>
          <a:xfrm>
            <a:off x="899592" y="1340768"/>
            <a:ext cx="2952328" cy="2308324"/>
          </a:xfrm>
          <a:prstGeom prst="rect">
            <a:avLst/>
          </a:prstGeom>
          <a:noFill/>
        </p:spPr>
        <p:txBody>
          <a:bodyPr wrap="square" rtlCol="0">
            <a:spAutoFit/>
          </a:bodyPr>
          <a:lstStyle/>
          <a:p>
            <a:r>
              <a:rPr lang="fr-FR" dirty="0"/>
              <a:t>En fin de Première: le français</a:t>
            </a:r>
          </a:p>
          <a:p>
            <a:endParaRPr lang="fr-FR" dirty="0"/>
          </a:p>
          <a:p>
            <a:r>
              <a:rPr lang="fr-FR" dirty="0"/>
              <a:t>En Terminale:</a:t>
            </a:r>
          </a:p>
          <a:p>
            <a:r>
              <a:rPr lang="fr-FR" dirty="0"/>
              <a:t>Après les vacances de printemps les deux disciplines de spécialité</a:t>
            </a:r>
          </a:p>
          <a:p>
            <a:r>
              <a:rPr lang="fr-FR" dirty="0"/>
              <a:t>Fin juin la philo</a:t>
            </a:r>
          </a:p>
        </p:txBody>
      </p:sp>
      <p:sp>
        <p:nvSpPr>
          <p:cNvPr id="4" name="ZoneTexte 3"/>
          <p:cNvSpPr txBox="1"/>
          <p:nvPr/>
        </p:nvSpPr>
        <p:spPr>
          <a:xfrm>
            <a:off x="5292080" y="476672"/>
            <a:ext cx="3024336" cy="461665"/>
          </a:xfrm>
          <a:prstGeom prst="rect">
            <a:avLst/>
          </a:prstGeom>
          <a:noFill/>
        </p:spPr>
        <p:txBody>
          <a:bodyPr wrap="square" rtlCol="0">
            <a:spAutoFit/>
          </a:bodyPr>
          <a:lstStyle/>
          <a:p>
            <a:r>
              <a:rPr lang="fr-FR" sz="2400" b="1" dirty="0"/>
              <a:t>Un grand oral</a:t>
            </a:r>
          </a:p>
        </p:txBody>
      </p:sp>
      <p:sp>
        <p:nvSpPr>
          <p:cNvPr id="5" name="ZoneTexte 4"/>
          <p:cNvSpPr txBox="1"/>
          <p:nvPr/>
        </p:nvSpPr>
        <p:spPr>
          <a:xfrm>
            <a:off x="5076056" y="1052736"/>
            <a:ext cx="3240360" cy="4247317"/>
          </a:xfrm>
          <a:prstGeom prst="rect">
            <a:avLst/>
          </a:prstGeom>
          <a:noFill/>
        </p:spPr>
        <p:txBody>
          <a:bodyPr wrap="square" rtlCol="0">
            <a:spAutoFit/>
          </a:bodyPr>
          <a:lstStyle/>
          <a:p>
            <a:r>
              <a:rPr lang="fr-FR" dirty="0"/>
              <a:t>Fin juin, durée de 20 minutes en deux parties:</a:t>
            </a:r>
          </a:p>
          <a:p>
            <a:pPr>
              <a:buFont typeface="Arial" pitchFamily="34" charset="0"/>
              <a:buChar char="•"/>
            </a:pPr>
            <a:r>
              <a:rPr lang="fr-FR" dirty="0"/>
              <a:t> Présentation d’un projet préparé depuis la Première rattaché à l’une des spécialités choisies dès la Première. Le sujet devra être interdisciplinaire, raccord avec les majeures et choisi dans une liste nationale de thèmes, à la façon aujourd’hui des TPE (travaux personnels encadrés)</a:t>
            </a:r>
          </a:p>
          <a:p>
            <a:pPr>
              <a:buFont typeface="Arial" pitchFamily="34" charset="0"/>
              <a:buChar char="•"/>
            </a:pPr>
            <a:r>
              <a:rPr lang="fr-FR" dirty="0"/>
              <a:t> Questions du jury</a:t>
            </a:r>
          </a:p>
          <a:p>
            <a:endParaRPr lang="fr-FR" dirty="0"/>
          </a:p>
        </p:txBody>
      </p:sp>
      <p:sp>
        <p:nvSpPr>
          <p:cNvPr id="6" name="Accolade ouvrante 5"/>
          <p:cNvSpPr/>
          <p:nvPr/>
        </p:nvSpPr>
        <p:spPr>
          <a:xfrm rot="16200000">
            <a:off x="4067944" y="2348880"/>
            <a:ext cx="720080" cy="6048672"/>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7" name="Ellipse 6"/>
          <p:cNvSpPr/>
          <p:nvPr/>
        </p:nvSpPr>
        <p:spPr>
          <a:xfrm>
            <a:off x="3419872" y="5805264"/>
            <a:ext cx="2016224" cy="8367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60% du bac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536" y="476672"/>
            <a:ext cx="3384376" cy="461665"/>
          </a:xfrm>
          <a:prstGeom prst="rect">
            <a:avLst/>
          </a:prstGeom>
          <a:noFill/>
        </p:spPr>
        <p:txBody>
          <a:bodyPr wrap="square" rtlCol="0">
            <a:spAutoFit/>
          </a:bodyPr>
          <a:lstStyle/>
          <a:p>
            <a:r>
              <a:rPr lang="fr-FR" sz="2400" b="1" dirty="0"/>
              <a:t>Contrôle continu</a:t>
            </a:r>
          </a:p>
        </p:txBody>
      </p:sp>
      <p:sp>
        <p:nvSpPr>
          <p:cNvPr id="3" name="ZoneTexte 2"/>
          <p:cNvSpPr txBox="1"/>
          <p:nvPr/>
        </p:nvSpPr>
        <p:spPr>
          <a:xfrm>
            <a:off x="1187624" y="1988840"/>
            <a:ext cx="3312368" cy="1754326"/>
          </a:xfrm>
          <a:prstGeom prst="rect">
            <a:avLst/>
          </a:prstGeom>
          <a:noFill/>
        </p:spPr>
        <p:txBody>
          <a:bodyPr wrap="square" rtlCol="0">
            <a:spAutoFit/>
          </a:bodyPr>
          <a:lstStyle/>
          <a:p>
            <a:r>
              <a:rPr lang="fr-FR" dirty="0"/>
              <a:t>Des épreuves communes pouvant avoir lieu en janvier et avril en Première</a:t>
            </a:r>
          </a:p>
          <a:p>
            <a:r>
              <a:rPr lang="fr-FR" dirty="0"/>
              <a:t>En décembre en Terminale.</a:t>
            </a:r>
          </a:p>
          <a:p>
            <a:r>
              <a:rPr lang="fr-FR" dirty="0"/>
              <a:t>Sujets tirés d’une banque nationale de sujet.</a:t>
            </a:r>
          </a:p>
        </p:txBody>
      </p:sp>
      <p:sp>
        <p:nvSpPr>
          <p:cNvPr id="4" name="Accolade fermante 3"/>
          <p:cNvSpPr/>
          <p:nvPr/>
        </p:nvSpPr>
        <p:spPr>
          <a:xfrm>
            <a:off x="4788024" y="1916832"/>
            <a:ext cx="504056" cy="1872208"/>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 name="Ellipse 4"/>
          <p:cNvSpPr/>
          <p:nvPr/>
        </p:nvSpPr>
        <p:spPr>
          <a:xfrm>
            <a:off x="5940152" y="2276872"/>
            <a:ext cx="1584176" cy="1152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30% du bac</a:t>
            </a:r>
          </a:p>
        </p:txBody>
      </p:sp>
      <p:sp>
        <p:nvSpPr>
          <p:cNvPr id="6" name="ZoneTexte 5"/>
          <p:cNvSpPr txBox="1"/>
          <p:nvPr/>
        </p:nvSpPr>
        <p:spPr>
          <a:xfrm>
            <a:off x="1403648" y="4869160"/>
            <a:ext cx="3816424" cy="369332"/>
          </a:xfrm>
          <a:prstGeom prst="rect">
            <a:avLst/>
          </a:prstGeom>
          <a:noFill/>
        </p:spPr>
        <p:txBody>
          <a:bodyPr wrap="square" rtlCol="0">
            <a:spAutoFit/>
          </a:bodyPr>
          <a:lstStyle/>
          <a:p>
            <a:r>
              <a:rPr lang="fr-FR" dirty="0"/>
              <a:t>Bulletins scolaires</a:t>
            </a:r>
          </a:p>
        </p:txBody>
      </p:sp>
      <p:sp>
        <p:nvSpPr>
          <p:cNvPr id="7" name="Accolade fermante 6"/>
          <p:cNvSpPr/>
          <p:nvPr/>
        </p:nvSpPr>
        <p:spPr>
          <a:xfrm>
            <a:off x="3563888" y="4725144"/>
            <a:ext cx="333751" cy="720080"/>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8" name="Ellipse 7"/>
          <p:cNvSpPr/>
          <p:nvPr/>
        </p:nvSpPr>
        <p:spPr>
          <a:xfrm>
            <a:off x="4572000" y="4653136"/>
            <a:ext cx="1296144"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10% du bac</a:t>
            </a:r>
          </a:p>
        </p:txBody>
      </p:sp>
      <p:sp>
        <p:nvSpPr>
          <p:cNvPr id="9" name="ZoneTexte 8"/>
          <p:cNvSpPr txBox="1"/>
          <p:nvPr/>
        </p:nvSpPr>
        <p:spPr>
          <a:xfrm>
            <a:off x="3131840" y="6309320"/>
            <a:ext cx="5400600" cy="369332"/>
          </a:xfrm>
          <a:prstGeom prst="rect">
            <a:avLst/>
          </a:prstGeom>
          <a:noFill/>
        </p:spPr>
        <p:txBody>
          <a:bodyPr wrap="square" rtlCol="0">
            <a:spAutoFit/>
          </a:bodyPr>
          <a:lstStyle/>
          <a:p>
            <a:r>
              <a:rPr lang="fr-FR" dirty="0"/>
              <a:t>Les oraux de rattrapage sont maintenus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Quelles conséquences pour les futurs bacheliers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3528" y="692696"/>
            <a:ext cx="7776864" cy="1754326"/>
          </a:xfrm>
          <a:prstGeom prst="rect">
            <a:avLst/>
          </a:prstGeom>
          <a:noFill/>
        </p:spPr>
        <p:txBody>
          <a:bodyPr wrap="square" rtlCol="0">
            <a:spAutoFit/>
          </a:bodyPr>
          <a:lstStyle/>
          <a:p>
            <a:pPr>
              <a:lnSpc>
                <a:spcPct val="150000"/>
              </a:lnSpc>
            </a:pPr>
            <a:r>
              <a:rPr lang="fr-FR" dirty="0"/>
              <a:t> - </a:t>
            </a:r>
            <a:r>
              <a:rPr lang="fr-FR" sz="2000" dirty="0"/>
              <a:t>la fin du bac comme </a:t>
            </a:r>
            <a:r>
              <a:rPr lang="fr-FR" sz="2000" b="1" dirty="0"/>
              <a:t>1er grade universitaire </a:t>
            </a:r>
            <a:r>
              <a:rPr lang="fr-FR" sz="2000" dirty="0"/>
              <a:t>garantissant l'accès à l'université et les droits sociaux et conventionnels liés à son obtention.</a:t>
            </a:r>
          </a:p>
          <a:p>
            <a:endParaRPr lang="fr-FR" dirty="0"/>
          </a:p>
        </p:txBody>
      </p:sp>
      <p:sp>
        <p:nvSpPr>
          <p:cNvPr id="5" name="ZoneTexte 4"/>
          <p:cNvSpPr txBox="1"/>
          <p:nvPr/>
        </p:nvSpPr>
        <p:spPr>
          <a:xfrm>
            <a:off x="539552" y="3861048"/>
            <a:ext cx="7488832" cy="1292662"/>
          </a:xfrm>
          <a:prstGeom prst="rect">
            <a:avLst/>
          </a:prstGeom>
          <a:noFill/>
        </p:spPr>
        <p:txBody>
          <a:bodyPr wrap="square" rtlCol="0">
            <a:spAutoFit/>
          </a:bodyPr>
          <a:lstStyle/>
          <a:p>
            <a:pPr>
              <a:lnSpc>
                <a:spcPct val="150000"/>
              </a:lnSpc>
            </a:pPr>
            <a:r>
              <a:rPr lang="fr-FR" dirty="0"/>
              <a:t> </a:t>
            </a:r>
            <a:r>
              <a:rPr lang="fr-FR" sz="2000" dirty="0"/>
              <a:t>- la généralisation de la sélection dans l'accès à l'université avec un tri social et géographique renforcé.</a:t>
            </a:r>
          </a:p>
          <a:p>
            <a:endParaRPr lang="fr-FR" dirty="0"/>
          </a:p>
        </p:txBody>
      </p:sp>
      <p:sp>
        <p:nvSpPr>
          <p:cNvPr id="13" name="Ellipse 12"/>
          <p:cNvSpPr/>
          <p:nvPr/>
        </p:nvSpPr>
        <p:spPr>
          <a:xfrm>
            <a:off x="2699792" y="2276872"/>
            <a:ext cx="2088232"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Bac = carte d’entrée </a:t>
            </a:r>
          </a:p>
        </p:txBody>
      </p:sp>
      <p:cxnSp>
        <p:nvCxnSpPr>
          <p:cNvPr id="15" name="Connecteur droit 14"/>
          <p:cNvCxnSpPr/>
          <p:nvPr/>
        </p:nvCxnSpPr>
        <p:spPr>
          <a:xfrm>
            <a:off x="2843808" y="2132856"/>
            <a:ext cx="1944216" cy="158417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necteur en angle 16"/>
          <p:cNvCxnSpPr/>
          <p:nvPr/>
        </p:nvCxnSpPr>
        <p:spPr>
          <a:xfrm>
            <a:off x="1331640" y="5085184"/>
            <a:ext cx="1440160" cy="648072"/>
          </a:xfrm>
          <a:prstGeom prst="bent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3203848" y="4869160"/>
            <a:ext cx="3744416" cy="1754326"/>
          </a:xfrm>
          <a:prstGeom prst="rect">
            <a:avLst/>
          </a:prstGeom>
          <a:noFill/>
        </p:spPr>
        <p:txBody>
          <a:bodyPr wrap="square" rtlCol="0">
            <a:spAutoFit/>
          </a:bodyPr>
          <a:lstStyle/>
          <a:p>
            <a:pPr>
              <a:buFont typeface="Wingdings" pitchFamily="2" charset="2"/>
              <a:buChar char="§"/>
            </a:pPr>
            <a:r>
              <a:rPr lang="fr-FR" dirty="0"/>
              <a:t>Priorité donnée par rapport au domicile. Moins de mobilité géographique possible.</a:t>
            </a:r>
          </a:p>
          <a:p>
            <a:pPr>
              <a:buFont typeface="Wingdings" pitchFamily="2" charset="2"/>
              <a:buChar char="§"/>
            </a:pPr>
            <a:r>
              <a:rPr lang="fr-FR" dirty="0"/>
              <a:t>Proposition d’une formation similaire dans une autre académie: frais de logement…</a:t>
            </a:r>
          </a:p>
        </p:txBody>
      </p:sp>
      <p:sp>
        <p:nvSpPr>
          <p:cNvPr id="19" name="ZoneTexte 18"/>
          <p:cNvSpPr txBox="1"/>
          <p:nvPr/>
        </p:nvSpPr>
        <p:spPr>
          <a:xfrm>
            <a:off x="251520" y="188640"/>
            <a:ext cx="7488832" cy="461665"/>
          </a:xfrm>
          <a:prstGeom prst="rect">
            <a:avLst/>
          </a:prstGeom>
          <a:noFill/>
        </p:spPr>
        <p:txBody>
          <a:bodyPr wrap="square" rtlCol="0">
            <a:spAutoFit/>
          </a:bodyPr>
          <a:lstStyle/>
          <a:p>
            <a:r>
              <a:rPr lang="fr-FR" sz="2400" dirty="0">
                <a:solidFill>
                  <a:schemeClr val="accent1">
                    <a:lumMod val="75000"/>
                  </a:schemeClr>
                </a:solidFill>
              </a:rPr>
              <a:t>Fin du bac comme sésame d’entrée à la fac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552" y="2132856"/>
            <a:ext cx="8064896" cy="3139321"/>
          </a:xfrm>
          <a:prstGeom prst="rect">
            <a:avLst/>
          </a:prstGeom>
          <a:noFill/>
        </p:spPr>
        <p:txBody>
          <a:bodyPr wrap="square" rtlCol="0">
            <a:spAutoFit/>
          </a:bodyPr>
          <a:lstStyle/>
          <a:p>
            <a:pPr>
              <a:lnSpc>
                <a:spcPct val="150000"/>
              </a:lnSpc>
              <a:buFontTx/>
              <a:buChar char="-"/>
            </a:pPr>
            <a:r>
              <a:rPr lang="fr-FR" sz="2000" dirty="0"/>
              <a:t>Tous-tes les élèves de terminales ne trouveront pas forcément la formation de leurs  </a:t>
            </a:r>
            <a:r>
              <a:rPr lang="fr-FR" sz="2000" dirty="0" err="1"/>
              <a:t>voeux</a:t>
            </a:r>
            <a:r>
              <a:rPr lang="fr-FR" sz="2000" dirty="0"/>
              <a:t> ... Donnant libre accès au supérieur privé payant ... déjà la pénurie de cette année s'est traduite par une augmentation de plus de 5 % des inscriptions dans l'enseignement supérieur privé ... Seuls-es ceux-celles qui auront les moyens financiers de payer trouveront chaussure à leurs pieds.</a:t>
            </a:r>
          </a:p>
          <a:p>
            <a:pPr>
              <a:buFontTx/>
              <a:buChar char="-"/>
            </a:pPr>
            <a:endParaRPr lang="fr-FR" dirty="0"/>
          </a:p>
        </p:txBody>
      </p:sp>
      <p:sp>
        <p:nvSpPr>
          <p:cNvPr id="23554" name="AutoShape 2" descr="Résultat de recherche d'images pour &quot;université et argent&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3556" name="AutoShape 4" descr="Résultat de recherche d'images pour &quot;université et argent&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3558" name="AutoShape 6" descr="https://thumbs.dreamstime.com/z/jeune-dipl-m%C3%A9-d-universit%C3%A9-tenant-un-dipl-me-et-un-argent-3820044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3560" name="AutoShape 8" descr="https://thumbs.dreamstime.com/z/jeune-dipl-m%C3%A9-d-universit%C3%A9-tenant-un-dipl-me-et-un-argent-3820044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7" name="ZoneTexte 6"/>
          <p:cNvSpPr txBox="1"/>
          <p:nvPr/>
        </p:nvSpPr>
        <p:spPr>
          <a:xfrm>
            <a:off x="683568" y="836712"/>
            <a:ext cx="6912768" cy="461665"/>
          </a:xfrm>
          <a:prstGeom prst="rect">
            <a:avLst/>
          </a:prstGeom>
          <a:noFill/>
        </p:spPr>
        <p:txBody>
          <a:bodyPr wrap="square" rtlCol="0">
            <a:spAutoFit/>
          </a:bodyPr>
          <a:lstStyle/>
          <a:p>
            <a:r>
              <a:rPr lang="fr-FR" sz="2400" dirty="0">
                <a:solidFill>
                  <a:schemeClr val="accent1">
                    <a:lumMod val="75000"/>
                  </a:schemeClr>
                </a:solidFill>
              </a:rPr>
              <a:t>Toujours plus d’école supérieure privée….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899592" y="836712"/>
            <a:ext cx="694826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fr-FR" sz="2000" b="0" i="0" u="none" strike="noStrike" cap="none" normalizeH="0" baseline="0" dirty="0">
                <a:ln>
                  <a:noFill/>
                </a:ln>
                <a:solidFill>
                  <a:srgbClr val="444444"/>
                </a:solidFill>
                <a:effectLst/>
                <a:latin typeface="Arial" pitchFamily="34" charset="0"/>
                <a:ea typeface="Times New Roman" pitchFamily="18" charset="0"/>
                <a:cs typeface="Arial" pitchFamily="34" charset="0"/>
              </a:rPr>
              <a:t>- la création des disciplines de spécialité va renforcer le caractère local du bac car tous les lycées ne pourront fournir l'ensemble des spécialités.</a:t>
            </a:r>
            <a:r>
              <a:rPr kumimoji="0" lang="fr-FR" sz="2000" b="0" i="0" u="none" strike="noStrike" cap="none" normalizeH="0" dirty="0">
                <a:ln>
                  <a:noFill/>
                </a:ln>
                <a:solidFill>
                  <a:srgbClr val="444444"/>
                </a:solidFill>
                <a:effectLst/>
                <a:latin typeface="Arial" pitchFamily="34" charset="0"/>
                <a:ea typeface="Times New Roman" pitchFamily="18" charset="0"/>
                <a:cs typeface="Arial" pitchFamily="34" charset="0"/>
              </a:rPr>
              <a:t> </a:t>
            </a:r>
            <a:r>
              <a:rPr kumimoji="0" lang="fr-FR" sz="2000" b="0" i="0" u="none" strike="noStrike" cap="none" normalizeH="0" baseline="0" dirty="0">
                <a:ln>
                  <a:noFill/>
                </a:ln>
                <a:solidFill>
                  <a:srgbClr val="444444"/>
                </a:solidFill>
                <a:effectLst/>
                <a:latin typeface="Arial" pitchFamily="34" charset="0"/>
                <a:ea typeface="Times New Roman" pitchFamily="18" charset="0"/>
                <a:cs typeface="Arial" pitchFamily="34" charset="0"/>
              </a:rPr>
              <a:t>La hiérarchisation des lycées va s'accentuer. Concurrence entre les écoles.</a:t>
            </a:r>
            <a:endParaRPr kumimoji="0" lang="fr-FR" sz="2000" b="0" i="0" u="none" strike="noStrike" cap="none" normalizeH="0" baseline="0" dirty="0">
              <a:ln>
                <a:noFill/>
              </a:ln>
              <a:solidFill>
                <a:schemeClr val="tx1"/>
              </a:solidFill>
              <a:effectLst/>
              <a:latin typeface="Arial" pitchFamily="34" charset="0"/>
            </a:endParaRPr>
          </a:p>
        </p:txBody>
      </p:sp>
      <p:sp>
        <p:nvSpPr>
          <p:cNvPr id="24578" name="Rectangle 2"/>
          <p:cNvSpPr>
            <a:spLocks noChangeArrowheads="1"/>
          </p:cNvSpPr>
          <p:nvPr/>
        </p:nvSpPr>
        <p:spPr bwMode="auto">
          <a:xfrm>
            <a:off x="971600" y="3630216"/>
            <a:ext cx="712879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fr-FR" sz="2000" b="0" i="0" u="none" strike="noStrike" cap="none" normalizeH="0" baseline="0" dirty="0">
                <a:ln>
                  <a:noFill/>
                </a:ln>
                <a:solidFill>
                  <a:srgbClr val="444444"/>
                </a:solidFill>
                <a:effectLst/>
                <a:latin typeface="Arial" pitchFamily="34" charset="0"/>
                <a:ea typeface="Times New Roman" pitchFamily="18" charset="0"/>
                <a:cs typeface="Arial" pitchFamily="34" charset="0"/>
              </a:rPr>
              <a:t>- la création du lycée modulaire va orienter à la fin de la seconde les élèves : Il faudra donc</a:t>
            </a:r>
            <a:r>
              <a:rPr kumimoji="0" lang="fr-FR" sz="2000" b="0" i="0" u="none" strike="noStrike" cap="none" normalizeH="0" dirty="0">
                <a:ln>
                  <a:noFill/>
                </a:ln>
                <a:solidFill>
                  <a:srgbClr val="444444"/>
                </a:solidFill>
                <a:effectLst/>
                <a:latin typeface="Arial" pitchFamily="34" charset="0"/>
                <a:ea typeface="Times New Roman" pitchFamily="18" charset="0"/>
                <a:cs typeface="Arial" pitchFamily="34" charset="0"/>
              </a:rPr>
              <a:t> rapidement s’orienter et </a:t>
            </a:r>
            <a:r>
              <a:rPr kumimoji="0" lang="fr-FR" sz="2000" b="0" i="0" u="none" strike="noStrike" cap="none" normalizeH="0" baseline="0" dirty="0">
                <a:ln>
                  <a:noFill/>
                </a:ln>
                <a:solidFill>
                  <a:srgbClr val="444444"/>
                </a:solidFill>
                <a:effectLst/>
                <a:latin typeface="Arial" pitchFamily="34" charset="0"/>
                <a:ea typeface="Times New Roman" pitchFamily="18" charset="0"/>
                <a:cs typeface="Arial" pitchFamily="34" charset="0"/>
              </a:rPr>
              <a:t>ce sont les spécialités qui serviront de pré-requis nécessaires pour accéder à la filière choisie : le bac ne sera plus le sésame, ce seront les spécialités choisies ...L’enseignement supérieur va prédéfinir le choix des élèves.</a:t>
            </a:r>
            <a:endParaRPr kumimoji="0" lang="fr-FR" sz="2000" b="0" i="0" u="none" strike="noStrike" cap="none" normalizeH="0" baseline="0" dirty="0">
              <a:ln>
                <a:noFill/>
              </a:ln>
              <a:solidFill>
                <a:schemeClr val="tx1"/>
              </a:solidFill>
              <a:effectLst/>
              <a:latin typeface="Arial" pitchFamily="34" charset="0"/>
            </a:endParaRPr>
          </a:p>
        </p:txBody>
      </p:sp>
      <p:sp>
        <p:nvSpPr>
          <p:cNvPr id="5" name="ZoneTexte 4"/>
          <p:cNvSpPr txBox="1"/>
          <p:nvPr/>
        </p:nvSpPr>
        <p:spPr>
          <a:xfrm>
            <a:off x="611560" y="332656"/>
            <a:ext cx="7920880" cy="430887"/>
          </a:xfrm>
          <a:prstGeom prst="rect">
            <a:avLst/>
          </a:prstGeom>
          <a:noFill/>
        </p:spPr>
        <p:txBody>
          <a:bodyPr wrap="square" rtlCol="0">
            <a:spAutoFit/>
          </a:bodyPr>
          <a:lstStyle/>
          <a:p>
            <a:r>
              <a:rPr lang="fr-FR" sz="2200" dirty="0">
                <a:solidFill>
                  <a:schemeClr val="accent1">
                    <a:lumMod val="75000"/>
                  </a:schemeClr>
                </a:solidFill>
              </a:rPr>
              <a:t>Inégalité des lycées dans les propositions de spécialités</a:t>
            </a:r>
          </a:p>
        </p:txBody>
      </p:sp>
      <p:sp>
        <p:nvSpPr>
          <p:cNvPr id="6" name="ZoneTexte 5"/>
          <p:cNvSpPr txBox="1"/>
          <p:nvPr/>
        </p:nvSpPr>
        <p:spPr>
          <a:xfrm>
            <a:off x="683568" y="3212976"/>
            <a:ext cx="7344816" cy="430887"/>
          </a:xfrm>
          <a:prstGeom prst="rect">
            <a:avLst/>
          </a:prstGeom>
          <a:noFill/>
        </p:spPr>
        <p:txBody>
          <a:bodyPr wrap="square" rtlCol="0">
            <a:spAutoFit/>
          </a:bodyPr>
          <a:lstStyle/>
          <a:p>
            <a:r>
              <a:rPr lang="fr-FR" sz="2200" dirty="0">
                <a:solidFill>
                  <a:schemeClr val="accent1">
                    <a:lumMod val="75000"/>
                  </a:schemeClr>
                </a:solidFill>
              </a:rPr>
              <a:t>Des spécialités comme pré-requis des universités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899592" y="2492896"/>
            <a:ext cx="7488832"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fr-FR" sz="2000" b="0" i="0" u="none" strike="noStrike" cap="none" normalizeH="0" baseline="0" dirty="0">
                <a:ln>
                  <a:noFill/>
                </a:ln>
                <a:solidFill>
                  <a:srgbClr val="444444"/>
                </a:solidFill>
                <a:effectLst/>
                <a:latin typeface="Arial" pitchFamily="34" charset="0"/>
                <a:ea typeface="Times New Roman" pitchFamily="18" charset="0"/>
                <a:cs typeface="Arial" pitchFamily="34" charset="0"/>
              </a:rPr>
              <a:t>- la sélection dans l'enseignement supérieur va avoir pour conséquence la création de filières élitistes et d’universités convoitées… les autres seront forcées d'être moins regardantes ... d'où la création d'une hiérarchisation des universités ...</a:t>
            </a:r>
            <a:endParaRPr kumimoji="0" lang="fr-FR" sz="2000" b="0" i="0" u="none" strike="noStrike" cap="none" normalizeH="0" baseline="0" dirty="0">
              <a:ln>
                <a:noFill/>
              </a:ln>
              <a:solidFill>
                <a:schemeClr val="tx1"/>
              </a:solidFill>
              <a:effectLst/>
              <a:latin typeface="Arial" pitchFamily="34" charset="0"/>
            </a:endParaRPr>
          </a:p>
        </p:txBody>
      </p:sp>
      <p:sp>
        <p:nvSpPr>
          <p:cNvPr id="3" name="ZoneTexte 2"/>
          <p:cNvSpPr txBox="1"/>
          <p:nvPr/>
        </p:nvSpPr>
        <p:spPr>
          <a:xfrm>
            <a:off x="755576" y="1412776"/>
            <a:ext cx="6120680" cy="430887"/>
          </a:xfrm>
          <a:prstGeom prst="rect">
            <a:avLst/>
          </a:prstGeom>
          <a:noFill/>
        </p:spPr>
        <p:txBody>
          <a:bodyPr wrap="square" rtlCol="0">
            <a:spAutoFit/>
          </a:bodyPr>
          <a:lstStyle/>
          <a:p>
            <a:r>
              <a:rPr lang="fr-FR" dirty="0"/>
              <a:t> </a:t>
            </a:r>
            <a:r>
              <a:rPr lang="fr-FR" sz="2200" dirty="0">
                <a:solidFill>
                  <a:schemeClr val="accent1">
                    <a:lumMod val="75000"/>
                  </a:schemeClr>
                </a:solidFill>
              </a:rPr>
              <a:t>Hiérarchisation des universités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899592" y="1052736"/>
            <a:ext cx="7128792" cy="23436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fr-FR" sz="2000" b="0" i="0" u="none" strike="noStrike" cap="none" normalizeH="0" baseline="0" dirty="0">
                <a:ln>
                  <a:noFill/>
                </a:ln>
                <a:solidFill>
                  <a:srgbClr val="444444"/>
                </a:solidFill>
                <a:effectLst/>
                <a:latin typeface="Arial" pitchFamily="34" charset="0"/>
                <a:ea typeface="Times New Roman" pitchFamily="18" charset="0"/>
                <a:cs typeface="Arial" pitchFamily="34" charset="0"/>
              </a:rPr>
              <a:t>- une réduction de l'emploi d'au moins 20 % en lycée, (chiffres du café pédagogique ...) certaines matières seront encore plus touchées ... faut-il rappeler que grâce à l'enseignement privé catholique nous n'avons pas de garantie de l'emploi !!!</a:t>
            </a:r>
            <a:endParaRPr kumimoji="0" lang="fr-FR" sz="2000" b="0" i="0" u="none" strike="noStrike" cap="none" normalizeH="0" baseline="0" dirty="0">
              <a:ln>
                <a:noFill/>
              </a:ln>
              <a:solidFill>
                <a:schemeClr val="tx1"/>
              </a:solidFill>
              <a:effectLst/>
              <a:latin typeface="Arial" pitchFamily="34" charset="0"/>
            </a:endParaRPr>
          </a:p>
        </p:txBody>
      </p:sp>
      <p:sp>
        <p:nvSpPr>
          <p:cNvPr id="3" name="ZoneTexte 2"/>
          <p:cNvSpPr txBox="1"/>
          <p:nvPr/>
        </p:nvSpPr>
        <p:spPr>
          <a:xfrm>
            <a:off x="395536" y="404664"/>
            <a:ext cx="7848872" cy="430887"/>
          </a:xfrm>
          <a:prstGeom prst="rect">
            <a:avLst/>
          </a:prstGeom>
          <a:noFill/>
        </p:spPr>
        <p:txBody>
          <a:bodyPr wrap="square" rtlCol="0">
            <a:spAutoFit/>
          </a:bodyPr>
          <a:lstStyle/>
          <a:p>
            <a:r>
              <a:rPr lang="fr-FR" sz="2200" dirty="0">
                <a:solidFill>
                  <a:schemeClr val="accent1">
                    <a:lumMod val="75000"/>
                  </a:schemeClr>
                </a:solidFill>
              </a:rPr>
              <a:t>Et pour les enseignants…</a:t>
            </a:r>
          </a:p>
        </p:txBody>
      </p:sp>
      <p:sp>
        <p:nvSpPr>
          <p:cNvPr id="4" name="Rectangle 3"/>
          <p:cNvSpPr/>
          <p:nvPr/>
        </p:nvSpPr>
        <p:spPr>
          <a:xfrm>
            <a:off x="1043608" y="3861048"/>
            <a:ext cx="7200800" cy="1938992"/>
          </a:xfrm>
          <a:prstGeom prst="rect">
            <a:avLst/>
          </a:prstGeom>
        </p:spPr>
        <p:txBody>
          <a:bodyPr wrap="square">
            <a:spAutoFit/>
          </a:bodyPr>
          <a:lstStyle/>
          <a:p>
            <a:pPr>
              <a:lnSpc>
                <a:spcPct val="150000"/>
              </a:lnSpc>
            </a:pPr>
            <a:r>
              <a:rPr lang="fr-FR" sz="2000" dirty="0"/>
              <a:t>-  Les choix des établissements dans l’offre de combinaisons de spécialités qui sera proposée aux élèves ainsi que les choix des élèves (non prévisibles à ce jour) détermineront l’organisation disciplinaire des établissements.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305342"/>
            <a:ext cx="8352928" cy="4247317"/>
          </a:xfrm>
          <a:prstGeom prst="rect">
            <a:avLst/>
          </a:prstGeom>
        </p:spPr>
        <p:txBody>
          <a:bodyPr wrap="square">
            <a:spAutoFit/>
          </a:bodyPr>
          <a:lstStyle/>
          <a:p>
            <a:pPr>
              <a:lnSpc>
                <a:spcPct val="150000"/>
              </a:lnSpc>
            </a:pPr>
            <a:r>
              <a:rPr lang="fr-FR" sz="2000" b="1" dirty="0"/>
              <a:t>L’accompagnement personnalisé semble avoir totalement disparu</a:t>
            </a:r>
            <a:r>
              <a:rPr lang="fr-FR" sz="2000" dirty="0"/>
              <a:t> du cycle terminal au profit d’un « </a:t>
            </a:r>
            <a:r>
              <a:rPr lang="fr-FR" sz="2000" b="1" dirty="0"/>
              <a:t>temps d’aide à l’orientation </a:t>
            </a:r>
            <a:r>
              <a:rPr lang="fr-FR" sz="2000" dirty="0"/>
              <a:t>».</a:t>
            </a:r>
          </a:p>
          <a:p>
            <a:pPr>
              <a:lnSpc>
                <a:spcPct val="150000"/>
              </a:lnSpc>
            </a:pPr>
            <a:r>
              <a:rPr lang="fr-FR" sz="2000" dirty="0"/>
              <a:t>Il est énoncé que « les élèves seront accompagnés selon les horaires prévus dans le cadre des marges d’autonomie des établissements ».</a:t>
            </a:r>
          </a:p>
          <a:p>
            <a:pPr>
              <a:lnSpc>
                <a:spcPct val="150000"/>
              </a:lnSpc>
            </a:pPr>
            <a:r>
              <a:rPr lang="fr-FR" sz="2000" b="1" dirty="0"/>
              <a:t>Faut-il s’inquiéter d’une disparition de l’Accompagnement Personnalisé</a:t>
            </a:r>
            <a:r>
              <a:rPr lang="fr-FR" sz="2000" dirty="0"/>
              <a:t> qui semble actée parce qu’il n’est pas doté d’un horaire spécifique. (On sait ce qu’il advient d’un horaire non spécifique, rapidement récupéré par les disciplines.)</a:t>
            </a:r>
          </a:p>
        </p:txBody>
      </p:sp>
      <p:sp>
        <p:nvSpPr>
          <p:cNvPr id="3" name="ZoneTexte 2"/>
          <p:cNvSpPr txBox="1"/>
          <p:nvPr/>
        </p:nvSpPr>
        <p:spPr>
          <a:xfrm>
            <a:off x="539552" y="548680"/>
            <a:ext cx="6840760" cy="430887"/>
          </a:xfrm>
          <a:prstGeom prst="rect">
            <a:avLst/>
          </a:prstGeom>
          <a:noFill/>
        </p:spPr>
        <p:txBody>
          <a:bodyPr wrap="square" rtlCol="0">
            <a:spAutoFit/>
          </a:bodyPr>
          <a:lstStyle/>
          <a:p>
            <a:r>
              <a:rPr lang="fr-FR" sz="2200" dirty="0">
                <a:solidFill>
                  <a:schemeClr val="accent1">
                    <a:lumMod val="75000"/>
                  </a:schemeClr>
                </a:solidFill>
              </a:rPr>
              <a:t>Fin de l’accompagnement personnalisé</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11560" y="1052736"/>
            <a:ext cx="7632848" cy="430887"/>
          </a:xfrm>
          <a:prstGeom prst="rect">
            <a:avLst/>
          </a:prstGeom>
          <a:noFill/>
        </p:spPr>
        <p:txBody>
          <a:bodyPr wrap="square" rtlCol="0">
            <a:spAutoFit/>
          </a:bodyPr>
          <a:lstStyle/>
          <a:p>
            <a:r>
              <a:rPr lang="fr-FR" sz="2200" dirty="0">
                <a:solidFill>
                  <a:schemeClr val="accent1">
                    <a:lumMod val="75000"/>
                  </a:schemeClr>
                </a:solidFill>
              </a:rPr>
              <a:t>La disparition des classes?</a:t>
            </a:r>
          </a:p>
        </p:txBody>
      </p:sp>
      <p:sp>
        <p:nvSpPr>
          <p:cNvPr id="3" name="Rectangle 2"/>
          <p:cNvSpPr/>
          <p:nvPr/>
        </p:nvSpPr>
        <p:spPr>
          <a:xfrm>
            <a:off x="827584" y="2136339"/>
            <a:ext cx="7704856" cy="2862322"/>
          </a:xfrm>
          <a:prstGeom prst="rect">
            <a:avLst/>
          </a:prstGeom>
        </p:spPr>
        <p:txBody>
          <a:bodyPr wrap="square">
            <a:spAutoFit/>
          </a:bodyPr>
          <a:lstStyle/>
          <a:p>
            <a:pPr>
              <a:lnSpc>
                <a:spcPct val="150000"/>
              </a:lnSpc>
            </a:pPr>
            <a:r>
              <a:rPr lang="fr-FR" sz="2000" dirty="0"/>
              <a:t>Si on prend en compte l’offre de spécialités multipliée par le nombre de combinaisons (3 en 1</a:t>
            </a:r>
            <a:r>
              <a:rPr lang="fr-FR" sz="2000" baseline="30000" dirty="0"/>
              <a:t>ère</a:t>
            </a:r>
            <a:r>
              <a:rPr lang="fr-FR" sz="2000" dirty="0"/>
              <a:t> et 2 en terminale) auxquelles il faut ajouter les langues vivantes des élèves, les enseignements facultatifs et les 3 enseignements supplémentaires de terminale, il sera difficile de concevoir des emplois du temps dans le cadre actuel du lycée organisé en classes.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7584" y="692696"/>
            <a:ext cx="7056784" cy="2343655"/>
          </a:xfrm>
          <a:prstGeom prst="rect">
            <a:avLst/>
          </a:prstGeom>
        </p:spPr>
        <p:txBody>
          <a:bodyPr wrap="square">
            <a:spAutoFit/>
          </a:bodyPr>
          <a:lstStyle/>
          <a:p>
            <a:pPr>
              <a:lnSpc>
                <a:spcPct val="150000"/>
              </a:lnSpc>
            </a:pPr>
            <a:r>
              <a:rPr lang="fr-FR" sz="2000" b="1" dirty="0"/>
              <a:t>Au  total 29 épreuves (au lieu de 12 à 16 actuellement selon le MEN). Cette organisation va répartir la lourdeur de l’examen sur les deux années terminales du lycée</a:t>
            </a:r>
            <a:r>
              <a:rPr lang="fr-FR" sz="2000" dirty="0"/>
              <a:t> et multiplier les temps d’examen, concentrant la plus grande partie des épreuves sur l’année de première.</a:t>
            </a:r>
          </a:p>
        </p:txBody>
      </p:sp>
      <p:sp>
        <p:nvSpPr>
          <p:cNvPr id="4" name="ZoneTexte 3"/>
          <p:cNvSpPr txBox="1"/>
          <p:nvPr/>
        </p:nvSpPr>
        <p:spPr>
          <a:xfrm>
            <a:off x="539552" y="188640"/>
            <a:ext cx="6120680" cy="430887"/>
          </a:xfrm>
          <a:prstGeom prst="rect">
            <a:avLst/>
          </a:prstGeom>
          <a:noFill/>
        </p:spPr>
        <p:txBody>
          <a:bodyPr wrap="square" rtlCol="0">
            <a:spAutoFit/>
          </a:bodyPr>
          <a:lstStyle/>
          <a:p>
            <a:r>
              <a:rPr lang="fr-FR" sz="2200" dirty="0">
                <a:solidFill>
                  <a:schemeClr val="accent1">
                    <a:lumMod val="75000"/>
                  </a:schemeClr>
                </a:solidFill>
              </a:rPr>
              <a:t>Des examens plus qu’il n’en faut…</a:t>
            </a:r>
          </a:p>
        </p:txBody>
      </p:sp>
      <p:sp>
        <p:nvSpPr>
          <p:cNvPr id="5" name="ZoneTexte 4"/>
          <p:cNvSpPr txBox="1"/>
          <p:nvPr/>
        </p:nvSpPr>
        <p:spPr>
          <a:xfrm>
            <a:off x="467544" y="3140968"/>
            <a:ext cx="3528392" cy="3416320"/>
          </a:xfrm>
          <a:prstGeom prst="rect">
            <a:avLst/>
          </a:prstGeom>
          <a:noFill/>
          <a:ln w="28575">
            <a:solidFill>
              <a:schemeClr val="tx1"/>
            </a:solidFill>
            <a:prstDash val="lgDashDotDot"/>
          </a:ln>
        </p:spPr>
        <p:txBody>
          <a:bodyPr wrap="square" rtlCol="0">
            <a:spAutoFit/>
          </a:bodyPr>
          <a:lstStyle/>
          <a:p>
            <a:r>
              <a:rPr lang="fr-FR" b="1" dirty="0"/>
              <a:t>Contrôle continu </a:t>
            </a:r>
            <a:r>
              <a:rPr lang="fr-FR" dirty="0"/>
              <a:t>(épreuves communes), 2 en 1</a:t>
            </a:r>
            <a:r>
              <a:rPr lang="fr-FR" baseline="30000" dirty="0"/>
              <a:t>ère</a:t>
            </a:r>
            <a:r>
              <a:rPr lang="fr-FR" dirty="0"/>
              <a:t> et 1 en T:</a:t>
            </a:r>
          </a:p>
          <a:p>
            <a:endParaRPr lang="fr-FR" dirty="0"/>
          </a:p>
          <a:p>
            <a:pPr>
              <a:buFont typeface="Arial" pitchFamily="34" charset="0"/>
              <a:buChar char="•"/>
            </a:pPr>
            <a:r>
              <a:rPr lang="fr-FR" dirty="0"/>
              <a:t>  </a:t>
            </a:r>
            <a:r>
              <a:rPr lang="fr-FR" b="1" dirty="0"/>
              <a:t>1</a:t>
            </a:r>
            <a:r>
              <a:rPr lang="fr-FR" b="1" baseline="30000" dirty="0"/>
              <a:t>ère</a:t>
            </a:r>
            <a:r>
              <a:rPr lang="fr-FR" dirty="0"/>
              <a:t>: Frs, HG, LV1, LV2, HSN (tronc commun), 3 spécialités.</a:t>
            </a:r>
          </a:p>
          <a:p>
            <a:r>
              <a:rPr lang="fr-FR" dirty="0"/>
              <a:t>          </a:t>
            </a:r>
            <a:r>
              <a:rPr lang="fr-FR" b="1" dirty="0"/>
              <a:t>16</a:t>
            </a:r>
            <a:r>
              <a:rPr lang="fr-FR" dirty="0"/>
              <a:t> épreuves en 1</a:t>
            </a:r>
            <a:r>
              <a:rPr lang="fr-FR" baseline="30000" dirty="0"/>
              <a:t>ère</a:t>
            </a:r>
            <a:endParaRPr lang="fr-FR" dirty="0"/>
          </a:p>
          <a:p>
            <a:endParaRPr lang="fr-FR" dirty="0"/>
          </a:p>
          <a:p>
            <a:pPr>
              <a:buFont typeface="Arial" pitchFamily="34" charset="0"/>
              <a:buChar char="•"/>
            </a:pPr>
            <a:r>
              <a:rPr lang="fr-FR" dirty="0"/>
              <a:t> Terminale: philo, HG, LV1, LV2, HSN (tronc commun), 2 spécialités.</a:t>
            </a:r>
          </a:p>
          <a:p>
            <a:pPr>
              <a:buFont typeface="Arial" pitchFamily="34" charset="0"/>
              <a:buChar char="•"/>
            </a:pPr>
            <a:r>
              <a:rPr lang="fr-FR" dirty="0"/>
              <a:t>         </a:t>
            </a:r>
            <a:r>
              <a:rPr lang="fr-FR" b="1" dirty="0"/>
              <a:t>7</a:t>
            </a:r>
            <a:r>
              <a:rPr lang="fr-FR" dirty="0"/>
              <a:t> épreuves en Terminale</a:t>
            </a:r>
          </a:p>
          <a:p>
            <a:endParaRPr lang="fr-FR" dirty="0"/>
          </a:p>
        </p:txBody>
      </p:sp>
      <p:sp>
        <p:nvSpPr>
          <p:cNvPr id="6" name="Flèche droite 5"/>
          <p:cNvSpPr/>
          <p:nvPr/>
        </p:nvSpPr>
        <p:spPr>
          <a:xfrm>
            <a:off x="611560" y="4581128"/>
            <a:ext cx="50405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droite 6"/>
          <p:cNvSpPr/>
          <p:nvPr/>
        </p:nvSpPr>
        <p:spPr>
          <a:xfrm>
            <a:off x="611560" y="5949280"/>
            <a:ext cx="50405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4499992" y="3861048"/>
            <a:ext cx="3600400" cy="1754326"/>
          </a:xfrm>
          <a:prstGeom prst="rect">
            <a:avLst/>
          </a:prstGeom>
          <a:noFill/>
          <a:ln w="28575">
            <a:solidFill>
              <a:schemeClr val="tx1"/>
            </a:solidFill>
            <a:prstDash val="lgDashDotDot"/>
          </a:ln>
        </p:spPr>
        <p:txBody>
          <a:bodyPr wrap="square" rtlCol="0">
            <a:spAutoFit/>
          </a:bodyPr>
          <a:lstStyle/>
          <a:p>
            <a:r>
              <a:rPr lang="fr-FR" b="1" dirty="0"/>
              <a:t>Epreuves finales</a:t>
            </a:r>
          </a:p>
          <a:p>
            <a:pPr>
              <a:buFont typeface="Arial" pitchFamily="34" charset="0"/>
              <a:buChar char="•"/>
            </a:pPr>
            <a:r>
              <a:rPr lang="fr-FR" dirty="0"/>
              <a:t> 1</a:t>
            </a:r>
            <a:r>
              <a:rPr lang="fr-FR" baseline="30000" dirty="0"/>
              <a:t>ère</a:t>
            </a:r>
            <a:r>
              <a:rPr lang="fr-FR" dirty="0"/>
              <a:t>: Français (oral et écrit)</a:t>
            </a:r>
          </a:p>
          <a:p>
            <a:r>
              <a:rPr lang="fr-FR" b="1" dirty="0"/>
              <a:t>         2</a:t>
            </a:r>
            <a:r>
              <a:rPr lang="fr-FR" dirty="0"/>
              <a:t> épreuves</a:t>
            </a:r>
          </a:p>
          <a:p>
            <a:endParaRPr lang="fr-FR" dirty="0"/>
          </a:p>
          <a:p>
            <a:pPr>
              <a:buFont typeface="Arial" pitchFamily="34" charset="0"/>
              <a:buChar char="•"/>
            </a:pPr>
            <a:r>
              <a:rPr lang="fr-FR" dirty="0"/>
              <a:t> Terminale: Philo + </a:t>
            </a:r>
            <a:r>
              <a:rPr lang="fr-FR" dirty="0" err="1"/>
              <a:t>GdO</a:t>
            </a:r>
            <a:r>
              <a:rPr lang="fr-FR" dirty="0"/>
              <a:t> + 2 spé</a:t>
            </a:r>
          </a:p>
          <a:p>
            <a:r>
              <a:rPr lang="fr-FR" b="1" dirty="0"/>
              <a:t>         4</a:t>
            </a:r>
            <a:r>
              <a:rPr lang="fr-FR" dirty="0"/>
              <a:t> épreuves</a:t>
            </a:r>
          </a:p>
        </p:txBody>
      </p:sp>
      <p:sp>
        <p:nvSpPr>
          <p:cNvPr id="9" name="Flèche droite 8"/>
          <p:cNvSpPr/>
          <p:nvPr/>
        </p:nvSpPr>
        <p:spPr>
          <a:xfrm>
            <a:off x="4572000" y="4509120"/>
            <a:ext cx="50405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droite 9"/>
          <p:cNvSpPr/>
          <p:nvPr/>
        </p:nvSpPr>
        <p:spPr>
          <a:xfrm>
            <a:off x="4572000" y="5301208"/>
            <a:ext cx="50405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692696"/>
            <a:ext cx="7344816" cy="1420325"/>
          </a:xfrm>
          <a:prstGeom prst="rect">
            <a:avLst/>
          </a:prstGeom>
        </p:spPr>
        <p:txBody>
          <a:bodyPr wrap="square">
            <a:spAutoFit/>
          </a:bodyPr>
          <a:lstStyle/>
          <a:p>
            <a:pPr>
              <a:lnSpc>
                <a:spcPct val="150000"/>
              </a:lnSpc>
            </a:pPr>
            <a:r>
              <a:rPr lang="fr-FR" sz="2000" dirty="0"/>
              <a:t>Ne pas poursuivre dans la formation initialement choisie, est-ce forcément « échouer » ? -80% des lycéens qui s'inscrivent dans l'enseignement supérieur en sortent avec un diplôme...</a:t>
            </a:r>
          </a:p>
        </p:txBody>
      </p:sp>
      <p:pic>
        <p:nvPicPr>
          <p:cNvPr id="27650" name="Picture 2"/>
          <p:cNvPicPr>
            <a:picLocks noChangeAspect="1" noChangeArrowheads="1"/>
          </p:cNvPicPr>
          <p:nvPr/>
        </p:nvPicPr>
        <p:blipFill>
          <a:blip r:embed="rId2" cstate="print"/>
          <a:srcRect l="22207" t="36120" r="22039" b="15161"/>
          <a:stretch>
            <a:fillRect/>
          </a:stretch>
        </p:blipFill>
        <p:spPr bwMode="auto">
          <a:xfrm>
            <a:off x="251520" y="2276872"/>
            <a:ext cx="8496944" cy="4176464"/>
          </a:xfrm>
          <a:prstGeom prst="rect">
            <a:avLst/>
          </a:prstGeom>
          <a:noFill/>
          <a:ln w="9525">
            <a:noFill/>
            <a:miter lim="800000"/>
            <a:headEnd/>
            <a:tailEnd/>
          </a:ln>
        </p:spPr>
      </p:pic>
      <p:sp>
        <p:nvSpPr>
          <p:cNvPr id="4" name="ZoneTexte 3"/>
          <p:cNvSpPr txBox="1"/>
          <p:nvPr/>
        </p:nvSpPr>
        <p:spPr>
          <a:xfrm>
            <a:off x="395536" y="188640"/>
            <a:ext cx="7200800" cy="430887"/>
          </a:xfrm>
          <a:prstGeom prst="rect">
            <a:avLst/>
          </a:prstGeom>
          <a:noFill/>
        </p:spPr>
        <p:txBody>
          <a:bodyPr wrap="square" rtlCol="0">
            <a:spAutoFit/>
          </a:bodyPr>
          <a:lstStyle/>
          <a:p>
            <a:r>
              <a:rPr lang="fr-FR" sz="2200" dirty="0">
                <a:solidFill>
                  <a:schemeClr val="accent1">
                    <a:lumMod val="75000"/>
                  </a:schemeClr>
                </a:solidFill>
              </a:rPr>
              <a:t>Et après tout…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238</TotalTime>
  <Words>806</Words>
  <Application>Microsoft Office PowerPoint</Application>
  <PresentationFormat>Affichage à l'écran (4:3)</PresentationFormat>
  <Paragraphs>123</Paragraphs>
  <Slides>18</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18</vt:i4>
      </vt:variant>
    </vt:vector>
  </HeadingPairs>
  <TitlesOfParts>
    <vt:vector size="25" baseType="lpstr">
      <vt:lpstr>Arial</vt:lpstr>
      <vt:lpstr>Century Schoolbook</vt:lpstr>
      <vt:lpstr>Courier New</vt:lpstr>
      <vt:lpstr>Times New Roman</vt:lpstr>
      <vt:lpstr>Wingdings</vt:lpstr>
      <vt:lpstr>Wingdings 2</vt:lpstr>
      <vt:lpstr>Oriel</vt:lpstr>
      <vt:lpstr>Réforme du bac et du lycée</vt:lpstr>
      <vt:lpstr>Présentation PowerPoint</vt:lpstr>
      <vt:lpstr>Présentation PowerPoint</vt:lpstr>
      <vt:lpstr>Présentation PowerPoint</vt:lpstr>
      <vt:lpstr>Présentation PowerPoint</vt:lpstr>
      <vt:lpstr>Le bac nouvelle version</vt:lpstr>
      <vt:lpstr>Présentation PowerPoint</vt:lpstr>
      <vt:lpstr>Présentation PowerPoint</vt:lpstr>
      <vt:lpstr>Quelles conséquences pour les futurs bacheliers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ACCOR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Réforme du bac et du lycée</dc:title>
  <dc:creator>GLELONG</dc:creator>
  <cp:lastModifiedBy>Aleph-lille</cp:lastModifiedBy>
  <cp:revision>39</cp:revision>
  <dcterms:created xsi:type="dcterms:W3CDTF">2018-03-05T19:25:05Z</dcterms:created>
  <dcterms:modified xsi:type="dcterms:W3CDTF">2018-04-07T19:07:28Z</dcterms:modified>
</cp:coreProperties>
</file>