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3" r:id="rId3"/>
    <p:sldId id="264" r:id="rId4"/>
    <p:sldId id="286" r:id="rId5"/>
    <p:sldId id="274" r:id="rId6"/>
    <p:sldId id="322" r:id="rId7"/>
    <p:sldId id="325" r:id="rId8"/>
    <p:sldId id="265" r:id="rId9"/>
    <p:sldId id="258" r:id="rId10"/>
    <p:sldId id="266" r:id="rId11"/>
    <p:sldId id="323" r:id="rId12"/>
    <p:sldId id="259" r:id="rId13"/>
    <p:sldId id="267" r:id="rId14"/>
    <p:sldId id="268" r:id="rId15"/>
    <p:sldId id="324" r:id="rId16"/>
    <p:sldId id="260" r:id="rId17"/>
    <p:sldId id="270" r:id="rId18"/>
    <p:sldId id="327" r:id="rId19"/>
    <p:sldId id="329" r:id="rId20"/>
    <p:sldId id="261" r:id="rId21"/>
    <p:sldId id="272" r:id="rId22"/>
    <p:sldId id="273" r:id="rId23"/>
    <p:sldId id="277" r:id="rId24"/>
    <p:sldId id="328" r:id="rId25"/>
    <p:sldId id="281" r:id="rId26"/>
    <p:sldId id="282" r:id="rId27"/>
    <p:sldId id="289" r:id="rId28"/>
    <p:sldId id="291" r:id="rId29"/>
    <p:sldId id="292" r:id="rId30"/>
    <p:sldId id="294" r:id="rId31"/>
    <p:sldId id="295" r:id="rId32"/>
    <p:sldId id="302" r:id="rId33"/>
    <p:sldId id="296" r:id="rId34"/>
    <p:sldId id="297" r:id="rId35"/>
    <p:sldId id="298" r:id="rId36"/>
    <p:sldId id="299" r:id="rId37"/>
    <p:sldId id="300" r:id="rId38"/>
    <p:sldId id="301" r:id="rId39"/>
    <p:sldId id="303" r:id="rId40"/>
    <p:sldId id="305" r:id="rId41"/>
    <p:sldId id="306" r:id="rId42"/>
    <p:sldId id="308" r:id="rId43"/>
    <p:sldId id="309" r:id="rId44"/>
    <p:sldId id="310" r:id="rId45"/>
    <p:sldId id="311" r:id="rId46"/>
    <p:sldId id="312" r:id="rId47"/>
    <p:sldId id="314" r:id="rId48"/>
    <p:sldId id="315" r:id="rId49"/>
    <p:sldId id="318" r:id="rId50"/>
    <p:sldId id="319" r:id="rId51"/>
    <p:sldId id="330" r:id="rId52"/>
    <p:sldId id="331" r:id="rId53"/>
    <p:sldId id="332" r:id="rId54"/>
    <p:sldId id="333" r:id="rId55"/>
    <p:sldId id="334" r:id="rId56"/>
    <p:sldId id="336" r:id="rId57"/>
    <p:sldId id="337" r:id="rId5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23" autoAdjust="0"/>
    <p:restoredTop sz="94660"/>
  </p:normalViewPr>
  <p:slideViewPr>
    <p:cSldViewPr snapToGrid="0">
      <p:cViewPr varScale="1">
        <p:scale>
          <a:sx n="86" d="100"/>
          <a:sy n="86" d="100"/>
        </p:scale>
        <p:origin x="331"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D0DEDF-DFDF-4300-BDA5-F4B444CF5456}"/>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1DCF85CC-FC1B-410B-B27F-D63DEC18D8D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EBA73ACE-9F58-4E40-A224-862019B8C807}"/>
              </a:ext>
            </a:extLst>
          </p:cNvPr>
          <p:cNvSpPr>
            <a:spLocks noGrp="1"/>
          </p:cNvSpPr>
          <p:nvPr>
            <p:ph type="dt" sz="half" idx="10"/>
          </p:nvPr>
        </p:nvSpPr>
        <p:spPr/>
        <p:txBody>
          <a:bodyPr/>
          <a:lstStyle/>
          <a:p>
            <a:fld id="{403C9E1B-91A8-4524-8452-3DA22DC8698F}" type="datetimeFigureOut">
              <a:rPr lang="fr-FR" smtClean="0"/>
              <a:t>02/03/2018</a:t>
            </a:fld>
            <a:endParaRPr lang="fr-FR"/>
          </a:p>
        </p:txBody>
      </p:sp>
      <p:sp>
        <p:nvSpPr>
          <p:cNvPr id="5" name="Espace réservé du pied de page 4">
            <a:extLst>
              <a:ext uri="{FF2B5EF4-FFF2-40B4-BE49-F238E27FC236}">
                <a16:creationId xmlns:a16="http://schemas.microsoft.com/office/drawing/2014/main" id="{7AA13550-E2CE-4F41-9010-D3B6418F16F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4F51322-A71B-49FE-8489-DE08CD4683CC}"/>
              </a:ext>
            </a:extLst>
          </p:cNvPr>
          <p:cNvSpPr>
            <a:spLocks noGrp="1"/>
          </p:cNvSpPr>
          <p:nvPr>
            <p:ph type="sldNum" sz="quarter" idx="12"/>
          </p:nvPr>
        </p:nvSpPr>
        <p:spPr/>
        <p:txBody>
          <a:bodyPr/>
          <a:lstStyle/>
          <a:p>
            <a:fld id="{D5707E64-51F9-44D5-9CF8-23E855563F3B}" type="slidenum">
              <a:rPr lang="fr-FR" smtClean="0"/>
              <a:t>‹N°›</a:t>
            </a:fld>
            <a:endParaRPr lang="fr-FR"/>
          </a:p>
        </p:txBody>
      </p:sp>
    </p:spTree>
    <p:extLst>
      <p:ext uri="{BB962C8B-B14F-4D97-AF65-F5344CB8AC3E}">
        <p14:creationId xmlns:p14="http://schemas.microsoft.com/office/powerpoint/2010/main" val="30526909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D3B181-DD40-49B1-BB65-B634C53C48B3}"/>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DA17B3B-C381-49FE-B812-5E879FBEEE72}"/>
              </a:ext>
            </a:extLst>
          </p:cNvPr>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81A8C4C-FC7C-429D-BD09-AB82955C1B9D}"/>
              </a:ext>
            </a:extLst>
          </p:cNvPr>
          <p:cNvSpPr>
            <a:spLocks noGrp="1"/>
          </p:cNvSpPr>
          <p:nvPr>
            <p:ph type="dt" sz="half" idx="10"/>
          </p:nvPr>
        </p:nvSpPr>
        <p:spPr/>
        <p:txBody>
          <a:bodyPr/>
          <a:lstStyle/>
          <a:p>
            <a:fld id="{403C9E1B-91A8-4524-8452-3DA22DC8698F}" type="datetimeFigureOut">
              <a:rPr lang="fr-FR" smtClean="0"/>
              <a:t>02/03/2018</a:t>
            </a:fld>
            <a:endParaRPr lang="fr-FR"/>
          </a:p>
        </p:txBody>
      </p:sp>
      <p:sp>
        <p:nvSpPr>
          <p:cNvPr id="5" name="Espace réservé du pied de page 4">
            <a:extLst>
              <a:ext uri="{FF2B5EF4-FFF2-40B4-BE49-F238E27FC236}">
                <a16:creationId xmlns:a16="http://schemas.microsoft.com/office/drawing/2014/main" id="{7DA5EA47-4A80-407F-AD0C-CC850509B7A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EE3C15E-1A53-4BBA-AE7A-5DAF35CBF26C}"/>
              </a:ext>
            </a:extLst>
          </p:cNvPr>
          <p:cNvSpPr>
            <a:spLocks noGrp="1"/>
          </p:cNvSpPr>
          <p:nvPr>
            <p:ph type="sldNum" sz="quarter" idx="12"/>
          </p:nvPr>
        </p:nvSpPr>
        <p:spPr/>
        <p:txBody>
          <a:bodyPr/>
          <a:lstStyle/>
          <a:p>
            <a:fld id="{D5707E64-51F9-44D5-9CF8-23E855563F3B}" type="slidenum">
              <a:rPr lang="fr-FR" smtClean="0"/>
              <a:t>‹N°›</a:t>
            </a:fld>
            <a:endParaRPr lang="fr-FR"/>
          </a:p>
        </p:txBody>
      </p:sp>
    </p:spTree>
    <p:extLst>
      <p:ext uri="{BB962C8B-B14F-4D97-AF65-F5344CB8AC3E}">
        <p14:creationId xmlns:p14="http://schemas.microsoft.com/office/powerpoint/2010/main" val="19352381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F60DC2-6695-4EFF-B62E-2634BDFF8673}"/>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445FD4C2-B7FA-46F3-91E1-0D40F659217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a:extLst>
              <a:ext uri="{FF2B5EF4-FFF2-40B4-BE49-F238E27FC236}">
                <a16:creationId xmlns:a16="http://schemas.microsoft.com/office/drawing/2014/main" id="{3871832A-34D3-415D-93CA-AA0B34663A12}"/>
              </a:ext>
            </a:extLst>
          </p:cNvPr>
          <p:cNvSpPr>
            <a:spLocks noGrp="1"/>
          </p:cNvSpPr>
          <p:nvPr>
            <p:ph type="dt" sz="half" idx="10"/>
          </p:nvPr>
        </p:nvSpPr>
        <p:spPr/>
        <p:txBody>
          <a:bodyPr/>
          <a:lstStyle/>
          <a:p>
            <a:fld id="{403C9E1B-91A8-4524-8452-3DA22DC8698F}" type="datetimeFigureOut">
              <a:rPr lang="fr-FR" smtClean="0"/>
              <a:t>02/03/2018</a:t>
            </a:fld>
            <a:endParaRPr lang="fr-FR"/>
          </a:p>
        </p:txBody>
      </p:sp>
      <p:sp>
        <p:nvSpPr>
          <p:cNvPr id="5" name="Espace réservé du pied de page 4">
            <a:extLst>
              <a:ext uri="{FF2B5EF4-FFF2-40B4-BE49-F238E27FC236}">
                <a16:creationId xmlns:a16="http://schemas.microsoft.com/office/drawing/2014/main" id="{2FE99676-5202-4B22-9319-E87A52BD418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4ACC1BA-ACB6-41DD-BED7-EC7F71E5741D}"/>
              </a:ext>
            </a:extLst>
          </p:cNvPr>
          <p:cNvSpPr>
            <a:spLocks noGrp="1"/>
          </p:cNvSpPr>
          <p:nvPr>
            <p:ph type="sldNum" sz="quarter" idx="12"/>
          </p:nvPr>
        </p:nvSpPr>
        <p:spPr/>
        <p:txBody>
          <a:bodyPr/>
          <a:lstStyle/>
          <a:p>
            <a:fld id="{D5707E64-51F9-44D5-9CF8-23E855563F3B}" type="slidenum">
              <a:rPr lang="fr-FR" smtClean="0"/>
              <a:t>‹N°›</a:t>
            </a:fld>
            <a:endParaRPr lang="fr-FR"/>
          </a:p>
        </p:txBody>
      </p:sp>
    </p:spTree>
    <p:extLst>
      <p:ext uri="{BB962C8B-B14F-4D97-AF65-F5344CB8AC3E}">
        <p14:creationId xmlns:p14="http://schemas.microsoft.com/office/powerpoint/2010/main" val="23541642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AF20237-ECC5-4D5C-8A4F-94E5FEDDE91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EF44259-123C-4E19-ACD7-BDAA167B7FA1}"/>
              </a:ext>
            </a:extLst>
          </p:cNvPr>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DE88B98E-2E37-47BF-9DED-E518642484AC}"/>
              </a:ext>
            </a:extLst>
          </p:cNvPr>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8F120AD1-D945-47E2-AB64-9C5F48FD72BB}"/>
              </a:ext>
            </a:extLst>
          </p:cNvPr>
          <p:cNvSpPr>
            <a:spLocks noGrp="1"/>
          </p:cNvSpPr>
          <p:nvPr>
            <p:ph type="dt" sz="half" idx="10"/>
          </p:nvPr>
        </p:nvSpPr>
        <p:spPr/>
        <p:txBody>
          <a:bodyPr/>
          <a:lstStyle/>
          <a:p>
            <a:fld id="{403C9E1B-91A8-4524-8452-3DA22DC8698F}" type="datetimeFigureOut">
              <a:rPr lang="fr-FR" smtClean="0"/>
              <a:t>02/03/2018</a:t>
            </a:fld>
            <a:endParaRPr lang="fr-FR"/>
          </a:p>
        </p:txBody>
      </p:sp>
      <p:sp>
        <p:nvSpPr>
          <p:cNvPr id="6" name="Espace réservé du pied de page 5">
            <a:extLst>
              <a:ext uri="{FF2B5EF4-FFF2-40B4-BE49-F238E27FC236}">
                <a16:creationId xmlns:a16="http://schemas.microsoft.com/office/drawing/2014/main" id="{727CE1D3-EB6C-4F99-9D9B-67F3D357835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2EEB5CC-41DA-40FD-ADA0-B0429F9B98A8}"/>
              </a:ext>
            </a:extLst>
          </p:cNvPr>
          <p:cNvSpPr>
            <a:spLocks noGrp="1"/>
          </p:cNvSpPr>
          <p:nvPr>
            <p:ph type="sldNum" sz="quarter" idx="12"/>
          </p:nvPr>
        </p:nvSpPr>
        <p:spPr/>
        <p:txBody>
          <a:bodyPr/>
          <a:lstStyle/>
          <a:p>
            <a:fld id="{D5707E64-51F9-44D5-9CF8-23E855563F3B}" type="slidenum">
              <a:rPr lang="fr-FR" smtClean="0"/>
              <a:t>‹N°›</a:t>
            </a:fld>
            <a:endParaRPr lang="fr-FR"/>
          </a:p>
        </p:txBody>
      </p:sp>
    </p:spTree>
    <p:extLst>
      <p:ext uri="{BB962C8B-B14F-4D97-AF65-F5344CB8AC3E}">
        <p14:creationId xmlns:p14="http://schemas.microsoft.com/office/powerpoint/2010/main" val="25906385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3FC0A4E-3FF8-4869-A056-CB20435932D1}"/>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FA1BA668-4525-4E50-BE93-EC1A3F700A8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a:extLst>
              <a:ext uri="{FF2B5EF4-FFF2-40B4-BE49-F238E27FC236}">
                <a16:creationId xmlns:a16="http://schemas.microsoft.com/office/drawing/2014/main" id="{A19C3945-5FB2-4A74-8E90-3A39CBA25BD0}"/>
              </a:ext>
            </a:extLst>
          </p:cNvPr>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1C83C6BD-89D1-42CE-80FF-EC03DD5F4C2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a:extLst>
              <a:ext uri="{FF2B5EF4-FFF2-40B4-BE49-F238E27FC236}">
                <a16:creationId xmlns:a16="http://schemas.microsoft.com/office/drawing/2014/main" id="{E829D539-B622-47D8-A916-D676CAD8AF3F}"/>
              </a:ext>
            </a:extLst>
          </p:cNvPr>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2E536461-1376-4263-8F45-09A218B532B1}"/>
              </a:ext>
            </a:extLst>
          </p:cNvPr>
          <p:cNvSpPr>
            <a:spLocks noGrp="1"/>
          </p:cNvSpPr>
          <p:nvPr>
            <p:ph type="dt" sz="half" idx="10"/>
          </p:nvPr>
        </p:nvSpPr>
        <p:spPr/>
        <p:txBody>
          <a:bodyPr/>
          <a:lstStyle/>
          <a:p>
            <a:fld id="{403C9E1B-91A8-4524-8452-3DA22DC8698F}" type="datetimeFigureOut">
              <a:rPr lang="fr-FR" smtClean="0"/>
              <a:t>02/03/2018</a:t>
            </a:fld>
            <a:endParaRPr lang="fr-FR"/>
          </a:p>
        </p:txBody>
      </p:sp>
      <p:sp>
        <p:nvSpPr>
          <p:cNvPr id="8" name="Espace réservé du pied de page 7">
            <a:extLst>
              <a:ext uri="{FF2B5EF4-FFF2-40B4-BE49-F238E27FC236}">
                <a16:creationId xmlns:a16="http://schemas.microsoft.com/office/drawing/2014/main" id="{1CD07CD5-9A51-431C-949D-974A2189198B}"/>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FF4F5137-34BB-4A52-A696-35366F4555E2}"/>
              </a:ext>
            </a:extLst>
          </p:cNvPr>
          <p:cNvSpPr>
            <a:spLocks noGrp="1"/>
          </p:cNvSpPr>
          <p:nvPr>
            <p:ph type="sldNum" sz="quarter" idx="12"/>
          </p:nvPr>
        </p:nvSpPr>
        <p:spPr/>
        <p:txBody>
          <a:bodyPr/>
          <a:lstStyle/>
          <a:p>
            <a:fld id="{D5707E64-51F9-44D5-9CF8-23E855563F3B}" type="slidenum">
              <a:rPr lang="fr-FR" smtClean="0"/>
              <a:t>‹N°›</a:t>
            </a:fld>
            <a:endParaRPr lang="fr-FR"/>
          </a:p>
        </p:txBody>
      </p:sp>
    </p:spTree>
    <p:extLst>
      <p:ext uri="{BB962C8B-B14F-4D97-AF65-F5344CB8AC3E}">
        <p14:creationId xmlns:p14="http://schemas.microsoft.com/office/powerpoint/2010/main" val="4031939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98563B-F3D0-4EE3-8971-3D334E8C26C5}"/>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51A5B640-5EC5-4634-9E23-2836AB6AE9DE}"/>
              </a:ext>
            </a:extLst>
          </p:cNvPr>
          <p:cNvSpPr>
            <a:spLocks noGrp="1"/>
          </p:cNvSpPr>
          <p:nvPr>
            <p:ph type="dt" sz="half" idx="10"/>
          </p:nvPr>
        </p:nvSpPr>
        <p:spPr/>
        <p:txBody>
          <a:bodyPr/>
          <a:lstStyle/>
          <a:p>
            <a:fld id="{403C9E1B-91A8-4524-8452-3DA22DC8698F}" type="datetimeFigureOut">
              <a:rPr lang="fr-FR" smtClean="0"/>
              <a:t>02/03/2018</a:t>
            </a:fld>
            <a:endParaRPr lang="fr-FR"/>
          </a:p>
        </p:txBody>
      </p:sp>
      <p:sp>
        <p:nvSpPr>
          <p:cNvPr id="4" name="Espace réservé du pied de page 3">
            <a:extLst>
              <a:ext uri="{FF2B5EF4-FFF2-40B4-BE49-F238E27FC236}">
                <a16:creationId xmlns:a16="http://schemas.microsoft.com/office/drawing/2014/main" id="{41B564BA-1C82-444B-B866-4F673EBD5021}"/>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62FD3441-D930-460F-A652-D5A207A9E323}"/>
              </a:ext>
            </a:extLst>
          </p:cNvPr>
          <p:cNvSpPr>
            <a:spLocks noGrp="1"/>
          </p:cNvSpPr>
          <p:nvPr>
            <p:ph type="sldNum" sz="quarter" idx="12"/>
          </p:nvPr>
        </p:nvSpPr>
        <p:spPr/>
        <p:txBody>
          <a:bodyPr/>
          <a:lstStyle/>
          <a:p>
            <a:fld id="{D5707E64-51F9-44D5-9CF8-23E855563F3B}" type="slidenum">
              <a:rPr lang="fr-FR" smtClean="0"/>
              <a:t>‹N°›</a:t>
            </a:fld>
            <a:endParaRPr lang="fr-FR"/>
          </a:p>
        </p:txBody>
      </p:sp>
    </p:spTree>
    <p:extLst>
      <p:ext uri="{BB962C8B-B14F-4D97-AF65-F5344CB8AC3E}">
        <p14:creationId xmlns:p14="http://schemas.microsoft.com/office/powerpoint/2010/main" val="35690558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6807764-E577-4805-9924-A0D4FBFBB327}"/>
              </a:ext>
            </a:extLst>
          </p:cNvPr>
          <p:cNvSpPr>
            <a:spLocks noGrp="1"/>
          </p:cNvSpPr>
          <p:nvPr>
            <p:ph type="dt" sz="half" idx="10"/>
          </p:nvPr>
        </p:nvSpPr>
        <p:spPr/>
        <p:txBody>
          <a:bodyPr/>
          <a:lstStyle/>
          <a:p>
            <a:fld id="{403C9E1B-91A8-4524-8452-3DA22DC8698F}" type="datetimeFigureOut">
              <a:rPr lang="fr-FR" smtClean="0"/>
              <a:t>02/03/2018</a:t>
            </a:fld>
            <a:endParaRPr lang="fr-FR"/>
          </a:p>
        </p:txBody>
      </p:sp>
      <p:sp>
        <p:nvSpPr>
          <p:cNvPr id="3" name="Espace réservé du pied de page 2">
            <a:extLst>
              <a:ext uri="{FF2B5EF4-FFF2-40B4-BE49-F238E27FC236}">
                <a16:creationId xmlns:a16="http://schemas.microsoft.com/office/drawing/2014/main" id="{A43C0274-4E22-4502-A687-CC226A0DF549}"/>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56F5A22A-B03B-4082-A2BE-41A7F0823329}"/>
              </a:ext>
            </a:extLst>
          </p:cNvPr>
          <p:cNvSpPr>
            <a:spLocks noGrp="1"/>
          </p:cNvSpPr>
          <p:nvPr>
            <p:ph type="sldNum" sz="quarter" idx="12"/>
          </p:nvPr>
        </p:nvSpPr>
        <p:spPr/>
        <p:txBody>
          <a:bodyPr/>
          <a:lstStyle/>
          <a:p>
            <a:fld id="{D5707E64-51F9-44D5-9CF8-23E855563F3B}" type="slidenum">
              <a:rPr lang="fr-FR" smtClean="0"/>
              <a:t>‹N°›</a:t>
            </a:fld>
            <a:endParaRPr lang="fr-FR"/>
          </a:p>
        </p:txBody>
      </p:sp>
    </p:spTree>
    <p:extLst>
      <p:ext uri="{BB962C8B-B14F-4D97-AF65-F5344CB8AC3E}">
        <p14:creationId xmlns:p14="http://schemas.microsoft.com/office/powerpoint/2010/main" val="33702809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FDB581-92F5-4340-AA75-2CF65E1D13E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BB2BB0F9-A703-4DFD-913E-87CC45573BE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5559A1AD-A3C4-4278-8296-EE86635565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3CE392C5-113F-41A1-9204-35EBD76C1395}"/>
              </a:ext>
            </a:extLst>
          </p:cNvPr>
          <p:cNvSpPr>
            <a:spLocks noGrp="1"/>
          </p:cNvSpPr>
          <p:nvPr>
            <p:ph type="dt" sz="half" idx="10"/>
          </p:nvPr>
        </p:nvSpPr>
        <p:spPr/>
        <p:txBody>
          <a:bodyPr/>
          <a:lstStyle/>
          <a:p>
            <a:fld id="{403C9E1B-91A8-4524-8452-3DA22DC8698F}" type="datetimeFigureOut">
              <a:rPr lang="fr-FR" smtClean="0"/>
              <a:t>02/03/2018</a:t>
            </a:fld>
            <a:endParaRPr lang="fr-FR"/>
          </a:p>
        </p:txBody>
      </p:sp>
      <p:sp>
        <p:nvSpPr>
          <p:cNvPr id="6" name="Espace réservé du pied de page 5">
            <a:extLst>
              <a:ext uri="{FF2B5EF4-FFF2-40B4-BE49-F238E27FC236}">
                <a16:creationId xmlns:a16="http://schemas.microsoft.com/office/drawing/2014/main" id="{3A456794-4160-4F13-9E87-E8CED86DE46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3D249D7-49F4-4A9A-BEA8-2622A7014264}"/>
              </a:ext>
            </a:extLst>
          </p:cNvPr>
          <p:cNvSpPr>
            <a:spLocks noGrp="1"/>
          </p:cNvSpPr>
          <p:nvPr>
            <p:ph type="sldNum" sz="quarter" idx="12"/>
          </p:nvPr>
        </p:nvSpPr>
        <p:spPr/>
        <p:txBody>
          <a:bodyPr/>
          <a:lstStyle/>
          <a:p>
            <a:fld id="{D5707E64-51F9-44D5-9CF8-23E855563F3B}" type="slidenum">
              <a:rPr lang="fr-FR" smtClean="0"/>
              <a:t>‹N°›</a:t>
            </a:fld>
            <a:endParaRPr lang="fr-FR"/>
          </a:p>
        </p:txBody>
      </p:sp>
    </p:spTree>
    <p:extLst>
      <p:ext uri="{BB962C8B-B14F-4D97-AF65-F5344CB8AC3E}">
        <p14:creationId xmlns:p14="http://schemas.microsoft.com/office/powerpoint/2010/main" val="3385024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407284-3E50-40E3-B08B-45BB37FBAE4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8CC91A17-AB85-4F82-B41D-6D4CDEA8DCE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6F45057A-1535-49C2-97C4-1C312119AF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7C657EE9-EE66-4495-8513-326B0736958E}"/>
              </a:ext>
            </a:extLst>
          </p:cNvPr>
          <p:cNvSpPr>
            <a:spLocks noGrp="1"/>
          </p:cNvSpPr>
          <p:nvPr>
            <p:ph type="dt" sz="half" idx="10"/>
          </p:nvPr>
        </p:nvSpPr>
        <p:spPr/>
        <p:txBody>
          <a:bodyPr/>
          <a:lstStyle/>
          <a:p>
            <a:fld id="{403C9E1B-91A8-4524-8452-3DA22DC8698F}" type="datetimeFigureOut">
              <a:rPr lang="fr-FR" smtClean="0"/>
              <a:t>02/03/2018</a:t>
            </a:fld>
            <a:endParaRPr lang="fr-FR"/>
          </a:p>
        </p:txBody>
      </p:sp>
      <p:sp>
        <p:nvSpPr>
          <p:cNvPr id="6" name="Espace réservé du pied de page 5">
            <a:extLst>
              <a:ext uri="{FF2B5EF4-FFF2-40B4-BE49-F238E27FC236}">
                <a16:creationId xmlns:a16="http://schemas.microsoft.com/office/drawing/2014/main" id="{A941C233-098A-427F-BA7F-D5273E9C3B6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F2EB539-AE7F-4561-B7F2-1E717C1A5B0A}"/>
              </a:ext>
            </a:extLst>
          </p:cNvPr>
          <p:cNvSpPr>
            <a:spLocks noGrp="1"/>
          </p:cNvSpPr>
          <p:nvPr>
            <p:ph type="sldNum" sz="quarter" idx="12"/>
          </p:nvPr>
        </p:nvSpPr>
        <p:spPr/>
        <p:txBody>
          <a:bodyPr/>
          <a:lstStyle/>
          <a:p>
            <a:fld id="{D5707E64-51F9-44D5-9CF8-23E855563F3B}" type="slidenum">
              <a:rPr lang="fr-FR" smtClean="0"/>
              <a:t>‹N°›</a:t>
            </a:fld>
            <a:endParaRPr lang="fr-FR"/>
          </a:p>
        </p:txBody>
      </p:sp>
    </p:spTree>
    <p:extLst>
      <p:ext uri="{BB962C8B-B14F-4D97-AF65-F5344CB8AC3E}">
        <p14:creationId xmlns:p14="http://schemas.microsoft.com/office/powerpoint/2010/main" val="16982346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B6A83B-C187-4DC6-9EA4-656A3859C79B}"/>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B985F10-FC39-4C34-A020-8ABC3173ADDD}"/>
              </a:ext>
            </a:extLst>
          </p:cNvPr>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DF1C59F-6F0D-4AEE-B5F8-6968DEC67155}"/>
              </a:ext>
            </a:extLst>
          </p:cNvPr>
          <p:cNvSpPr>
            <a:spLocks noGrp="1"/>
          </p:cNvSpPr>
          <p:nvPr>
            <p:ph type="dt" sz="half" idx="10"/>
          </p:nvPr>
        </p:nvSpPr>
        <p:spPr/>
        <p:txBody>
          <a:bodyPr/>
          <a:lstStyle/>
          <a:p>
            <a:fld id="{403C9E1B-91A8-4524-8452-3DA22DC8698F}" type="datetimeFigureOut">
              <a:rPr lang="fr-FR" smtClean="0"/>
              <a:t>02/03/2018</a:t>
            </a:fld>
            <a:endParaRPr lang="fr-FR"/>
          </a:p>
        </p:txBody>
      </p:sp>
      <p:sp>
        <p:nvSpPr>
          <p:cNvPr id="5" name="Espace réservé du pied de page 4">
            <a:extLst>
              <a:ext uri="{FF2B5EF4-FFF2-40B4-BE49-F238E27FC236}">
                <a16:creationId xmlns:a16="http://schemas.microsoft.com/office/drawing/2014/main" id="{015AF845-BCE5-492C-903B-D6F232BCBD0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4B6DF83-8850-4229-B3DA-DFC0B9DC115B}"/>
              </a:ext>
            </a:extLst>
          </p:cNvPr>
          <p:cNvSpPr>
            <a:spLocks noGrp="1"/>
          </p:cNvSpPr>
          <p:nvPr>
            <p:ph type="sldNum" sz="quarter" idx="12"/>
          </p:nvPr>
        </p:nvSpPr>
        <p:spPr/>
        <p:txBody>
          <a:bodyPr/>
          <a:lstStyle/>
          <a:p>
            <a:fld id="{D5707E64-51F9-44D5-9CF8-23E855563F3B}" type="slidenum">
              <a:rPr lang="fr-FR" smtClean="0"/>
              <a:t>‹N°›</a:t>
            </a:fld>
            <a:endParaRPr lang="fr-FR"/>
          </a:p>
        </p:txBody>
      </p:sp>
    </p:spTree>
    <p:extLst>
      <p:ext uri="{BB962C8B-B14F-4D97-AF65-F5344CB8AC3E}">
        <p14:creationId xmlns:p14="http://schemas.microsoft.com/office/powerpoint/2010/main" val="41781677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E34A3E04-FEF8-4097-81D0-204D50A5CA1A}"/>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5A7B6F9E-66C2-4634-9639-AF15E204E0E8}"/>
              </a:ext>
            </a:extLst>
          </p:cNvPr>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0A61AD7-A1F9-477F-810E-D3E23FCEA707}"/>
              </a:ext>
            </a:extLst>
          </p:cNvPr>
          <p:cNvSpPr>
            <a:spLocks noGrp="1"/>
          </p:cNvSpPr>
          <p:nvPr>
            <p:ph type="dt" sz="half" idx="10"/>
          </p:nvPr>
        </p:nvSpPr>
        <p:spPr/>
        <p:txBody>
          <a:bodyPr/>
          <a:lstStyle/>
          <a:p>
            <a:fld id="{403C9E1B-91A8-4524-8452-3DA22DC8698F}" type="datetimeFigureOut">
              <a:rPr lang="fr-FR" smtClean="0"/>
              <a:t>02/03/2018</a:t>
            </a:fld>
            <a:endParaRPr lang="fr-FR"/>
          </a:p>
        </p:txBody>
      </p:sp>
      <p:sp>
        <p:nvSpPr>
          <p:cNvPr id="5" name="Espace réservé du pied de page 4">
            <a:extLst>
              <a:ext uri="{FF2B5EF4-FFF2-40B4-BE49-F238E27FC236}">
                <a16:creationId xmlns:a16="http://schemas.microsoft.com/office/drawing/2014/main" id="{31B9D878-C01B-44C2-9F7C-4AAF042A238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6D53E83-A149-4A45-AB0F-77EEE852AA3C}"/>
              </a:ext>
            </a:extLst>
          </p:cNvPr>
          <p:cNvSpPr>
            <a:spLocks noGrp="1"/>
          </p:cNvSpPr>
          <p:nvPr>
            <p:ph type="sldNum" sz="quarter" idx="12"/>
          </p:nvPr>
        </p:nvSpPr>
        <p:spPr/>
        <p:txBody>
          <a:bodyPr/>
          <a:lstStyle/>
          <a:p>
            <a:fld id="{D5707E64-51F9-44D5-9CF8-23E855563F3B}" type="slidenum">
              <a:rPr lang="fr-FR" smtClean="0"/>
              <a:t>‹N°›</a:t>
            </a:fld>
            <a:endParaRPr lang="fr-FR"/>
          </a:p>
        </p:txBody>
      </p:sp>
    </p:spTree>
    <p:extLst>
      <p:ext uri="{BB962C8B-B14F-4D97-AF65-F5344CB8AC3E}">
        <p14:creationId xmlns:p14="http://schemas.microsoft.com/office/powerpoint/2010/main" val="1625725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122FBD6-701B-4C16-8349-C0448A374AD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BA0453F6-DA8E-499C-8FA2-BD69B70BDE7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E2B97CD-987E-418D-8CC5-8B802426CDC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3C9E1B-91A8-4524-8452-3DA22DC8698F}" type="datetimeFigureOut">
              <a:rPr lang="fr-FR" smtClean="0"/>
              <a:t>02/03/2018</a:t>
            </a:fld>
            <a:endParaRPr lang="fr-FR"/>
          </a:p>
        </p:txBody>
      </p:sp>
      <p:sp>
        <p:nvSpPr>
          <p:cNvPr id="5" name="Espace réservé du pied de page 4">
            <a:extLst>
              <a:ext uri="{FF2B5EF4-FFF2-40B4-BE49-F238E27FC236}">
                <a16:creationId xmlns:a16="http://schemas.microsoft.com/office/drawing/2014/main" id="{862448D9-15C2-43DB-B166-704BB2FD71E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6757EA45-7B7E-4CBE-9E7A-A0F45FC8FD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07E64-51F9-44D5-9CF8-23E855563F3B}" type="slidenum">
              <a:rPr lang="fr-FR" smtClean="0"/>
              <a:t>‹N°›</a:t>
            </a:fld>
            <a:endParaRPr lang="fr-FR"/>
          </a:p>
        </p:txBody>
      </p:sp>
    </p:spTree>
    <p:extLst>
      <p:ext uri="{BB962C8B-B14F-4D97-AF65-F5344CB8AC3E}">
        <p14:creationId xmlns:p14="http://schemas.microsoft.com/office/powerpoint/2010/main" val="5462375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hyperlink" Target="https://lentreprise.lexpress.fr/rh-management/droit-travail/accord-de-branche-accord-d-entreprise-qui-negociera-quoi_1922549.html"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03331E-6166-4258-B8B9-C74C4D095FD2}"/>
              </a:ext>
            </a:extLst>
          </p:cNvPr>
          <p:cNvSpPr>
            <a:spLocks noGrp="1"/>
          </p:cNvSpPr>
          <p:nvPr>
            <p:ph type="ctrTitle"/>
          </p:nvPr>
        </p:nvSpPr>
        <p:spPr>
          <a:xfrm>
            <a:off x="1524000" y="1122363"/>
            <a:ext cx="9144000" cy="1218501"/>
          </a:xfrm>
        </p:spPr>
        <p:txBody>
          <a:bodyPr>
            <a:normAutofit/>
          </a:bodyPr>
          <a:lstStyle/>
          <a:p>
            <a:r>
              <a:rPr lang="fr-FR" sz="4000" b="1" dirty="0">
                <a:latin typeface="Tahoma" panose="020B0604030504040204" pitchFamily="34" charset="0"/>
                <a:ea typeface="Tahoma" panose="020B0604030504040204" pitchFamily="34" charset="0"/>
                <a:cs typeface="Tahoma" panose="020B0604030504040204" pitchFamily="34" charset="0"/>
              </a:rPr>
              <a:t>Le CSE</a:t>
            </a:r>
            <a:br>
              <a:rPr lang="fr-FR" sz="4000" b="1" dirty="0">
                <a:latin typeface="Tahoma" panose="020B0604030504040204" pitchFamily="34" charset="0"/>
                <a:ea typeface="Tahoma" panose="020B0604030504040204" pitchFamily="34" charset="0"/>
                <a:cs typeface="Tahoma" panose="020B0604030504040204" pitchFamily="34" charset="0"/>
              </a:rPr>
            </a:br>
            <a:r>
              <a:rPr lang="fr-FR" sz="4000" b="1" dirty="0">
                <a:latin typeface="Tahoma" panose="020B0604030504040204" pitchFamily="34" charset="0"/>
                <a:ea typeface="Tahoma" panose="020B0604030504040204" pitchFamily="34" charset="0"/>
                <a:cs typeface="Tahoma" panose="020B0604030504040204" pitchFamily="34" charset="0"/>
              </a:rPr>
              <a:t>(Comité Social et Economique)</a:t>
            </a:r>
          </a:p>
        </p:txBody>
      </p:sp>
    </p:spTree>
    <p:extLst>
      <p:ext uri="{BB962C8B-B14F-4D97-AF65-F5344CB8AC3E}">
        <p14:creationId xmlns:p14="http://schemas.microsoft.com/office/powerpoint/2010/main" val="40510917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03331E-6166-4258-B8B9-C74C4D095FD2}"/>
              </a:ext>
            </a:extLst>
          </p:cNvPr>
          <p:cNvSpPr>
            <a:spLocks noGrp="1"/>
          </p:cNvSpPr>
          <p:nvPr>
            <p:ph type="ctrTitle"/>
          </p:nvPr>
        </p:nvSpPr>
        <p:spPr>
          <a:xfrm>
            <a:off x="1524000" y="1122363"/>
            <a:ext cx="9144000" cy="1088177"/>
          </a:xfrm>
        </p:spPr>
        <p:txBody>
          <a:bodyPr>
            <a:normAutofit fontScale="90000"/>
          </a:bodyPr>
          <a:lstStyle/>
          <a:p>
            <a:r>
              <a:rPr lang="fr-FR" sz="4000" b="1" dirty="0">
                <a:latin typeface="Tahoma" panose="020B0604030504040204" pitchFamily="34" charset="0"/>
                <a:ea typeface="Tahoma" panose="020B0604030504040204" pitchFamily="34" charset="0"/>
                <a:cs typeface="Tahoma" panose="020B0604030504040204" pitchFamily="34" charset="0"/>
              </a:rPr>
              <a:t>Le CSE</a:t>
            </a:r>
            <a:br>
              <a:rPr lang="fr-FR" sz="4000" b="1" dirty="0">
                <a:latin typeface="Tahoma" panose="020B0604030504040204" pitchFamily="34" charset="0"/>
                <a:ea typeface="Tahoma" panose="020B0604030504040204" pitchFamily="34" charset="0"/>
                <a:cs typeface="Tahoma" panose="020B0604030504040204" pitchFamily="34" charset="0"/>
              </a:rPr>
            </a:br>
            <a:endParaRPr lang="fr-FR" sz="4000" b="1" dirty="0">
              <a:latin typeface="Tahoma" panose="020B0604030504040204" pitchFamily="34" charset="0"/>
              <a:ea typeface="Tahoma" panose="020B0604030504040204" pitchFamily="34" charset="0"/>
              <a:cs typeface="Tahoma" panose="020B0604030504040204" pitchFamily="34" charset="0"/>
            </a:endParaRPr>
          </a:p>
        </p:txBody>
      </p:sp>
      <p:sp>
        <p:nvSpPr>
          <p:cNvPr id="3" name="Sous-titre 2">
            <a:extLst>
              <a:ext uri="{FF2B5EF4-FFF2-40B4-BE49-F238E27FC236}">
                <a16:creationId xmlns:a16="http://schemas.microsoft.com/office/drawing/2014/main" id="{11C5E061-C501-4530-B85D-70DBA3B48A7E}"/>
              </a:ext>
            </a:extLst>
          </p:cNvPr>
          <p:cNvSpPr>
            <a:spLocks noGrp="1"/>
          </p:cNvSpPr>
          <p:nvPr>
            <p:ph type="subTitle" idx="1"/>
          </p:nvPr>
        </p:nvSpPr>
        <p:spPr>
          <a:xfrm>
            <a:off x="1524000" y="1793289"/>
            <a:ext cx="9144000" cy="4421080"/>
          </a:xfrm>
        </p:spPr>
        <p:txBody>
          <a:bodyPr/>
          <a:lstStyle/>
          <a:p>
            <a:pPr algn="just"/>
            <a:endParaRPr lang="fr-FR" b="1" dirty="0">
              <a:latin typeface="Tahoma" panose="020B0604030504040204" pitchFamily="34" charset="0"/>
              <a:ea typeface="Tahoma" panose="020B0604030504040204" pitchFamily="34" charset="0"/>
              <a:cs typeface="Tahoma" panose="020B0604030504040204" pitchFamily="34" charset="0"/>
            </a:endParaRPr>
          </a:p>
          <a:p>
            <a:pPr algn="just"/>
            <a:r>
              <a:rPr lang="fr-FR" b="1" dirty="0">
                <a:latin typeface="Tahoma" panose="020B0604030504040204" pitchFamily="34" charset="0"/>
                <a:ea typeface="Tahoma" panose="020B0604030504040204" pitchFamily="34" charset="0"/>
                <a:cs typeface="Tahoma" panose="020B0604030504040204" pitchFamily="34" charset="0"/>
              </a:rPr>
              <a:t>Avec la DUP </a:t>
            </a:r>
            <a:r>
              <a:rPr lang="fr-FR" dirty="0">
                <a:latin typeface="Tahoma" panose="020B0604030504040204" pitchFamily="34" charset="0"/>
                <a:ea typeface="Tahoma" panose="020B0604030504040204" pitchFamily="34" charset="0"/>
                <a:cs typeface="Tahoma" panose="020B0604030504040204" pitchFamily="34" charset="0"/>
              </a:rPr>
              <a:t>(Délégation Unique du Personnel) :</a:t>
            </a:r>
          </a:p>
          <a:p>
            <a:r>
              <a:rPr lang="fr-FR" b="1" dirty="0">
                <a:latin typeface="Tahoma" panose="020B0604030504040204" pitchFamily="34" charset="0"/>
                <a:ea typeface="Tahoma" panose="020B0604030504040204" pitchFamily="34" charset="0"/>
                <a:cs typeface="Tahoma" panose="020B0604030504040204" pitchFamily="34" charset="0"/>
              </a:rPr>
              <a:t>Instances </a:t>
            </a:r>
          </a:p>
          <a:p>
            <a:pPr marL="342900" indent="-342900" algn="l">
              <a:buFontTx/>
              <a:buChar char="-"/>
            </a:pPr>
            <a:r>
              <a:rPr lang="fr-FR" b="1" dirty="0">
                <a:latin typeface="Tahoma" panose="020B0604030504040204" pitchFamily="34" charset="0"/>
                <a:ea typeface="Tahoma" panose="020B0604030504040204" pitchFamily="34" charset="0"/>
                <a:cs typeface="Tahoma" panose="020B0604030504040204" pitchFamily="34" charset="0"/>
              </a:rPr>
              <a:t>DP </a:t>
            </a:r>
            <a:r>
              <a:rPr lang="fr-FR" dirty="0">
                <a:latin typeface="Tahoma" panose="020B0604030504040204" pitchFamily="34" charset="0"/>
                <a:ea typeface="Tahoma" panose="020B0604030504040204" pitchFamily="34" charset="0"/>
                <a:cs typeface="Tahoma" panose="020B0604030504040204" pitchFamily="34" charset="0"/>
              </a:rPr>
              <a:t>(Délégués du Personnel), </a:t>
            </a:r>
          </a:p>
          <a:p>
            <a:pPr marL="342900" indent="-342900" algn="l">
              <a:buFontTx/>
              <a:buChar char="-"/>
            </a:pPr>
            <a:r>
              <a:rPr lang="fr-FR" b="1" dirty="0">
                <a:latin typeface="Tahoma" panose="020B0604030504040204" pitchFamily="34" charset="0"/>
                <a:ea typeface="Tahoma" panose="020B0604030504040204" pitchFamily="34" charset="0"/>
                <a:cs typeface="Tahoma" panose="020B0604030504040204" pitchFamily="34" charset="0"/>
              </a:rPr>
              <a:t>CE</a:t>
            </a:r>
            <a:r>
              <a:rPr lang="fr-FR" dirty="0">
                <a:latin typeface="Tahoma" panose="020B0604030504040204" pitchFamily="34" charset="0"/>
                <a:ea typeface="Tahoma" panose="020B0604030504040204" pitchFamily="34" charset="0"/>
                <a:cs typeface="Tahoma" panose="020B0604030504040204" pitchFamily="34" charset="0"/>
              </a:rPr>
              <a:t> (Comité d’Entreprise)</a:t>
            </a:r>
            <a:r>
              <a:rPr lang="fr-FR" b="1" dirty="0">
                <a:latin typeface="Tahoma" panose="020B0604030504040204" pitchFamily="34" charset="0"/>
                <a:ea typeface="Tahoma" panose="020B0604030504040204" pitchFamily="34" charset="0"/>
                <a:cs typeface="Tahoma" panose="020B0604030504040204" pitchFamily="34" charset="0"/>
              </a:rPr>
              <a:t> </a:t>
            </a:r>
          </a:p>
          <a:p>
            <a:pPr marL="342900" indent="-342900" algn="l">
              <a:buFontTx/>
              <a:buChar char="-"/>
            </a:pPr>
            <a:r>
              <a:rPr lang="fr-FR" b="1" dirty="0">
                <a:latin typeface="Tahoma" panose="020B0604030504040204" pitchFamily="34" charset="0"/>
                <a:ea typeface="Tahoma" panose="020B0604030504040204" pitchFamily="34" charset="0"/>
                <a:cs typeface="Tahoma" panose="020B0604030504040204" pitchFamily="34" charset="0"/>
              </a:rPr>
              <a:t>CHSCT </a:t>
            </a:r>
            <a:r>
              <a:rPr lang="fr-FR" dirty="0">
                <a:latin typeface="Tahoma" panose="020B0604030504040204" pitchFamily="34" charset="0"/>
                <a:ea typeface="Tahoma" panose="020B0604030504040204" pitchFamily="34" charset="0"/>
                <a:cs typeface="Tahoma" panose="020B0604030504040204" pitchFamily="34" charset="0"/>
              </a:rPr>
              <a:t>(Comité d’Hygiène, de Sécurité et des Conditions de Travail) </a:t>
            </a:r>
          </a:p>
          <a:p>
            <a:r>
              <a:rPr lang="fr-FR" b="1" dirty="0">
                <a:latin typeface="Tahoma" panose="020B0604030504040204" pitchFamily="34" charset="0"/>
                <a:ea typeface="Tahoma" panose="020B0604030504040204" pitchFamily="34" charset="0"/>
                <a:cs typeface="Tahoma" panose="020B0604030504040204" pitchFamily="34" charset="0"/>
              </a:rPr>
              <a:t>étaient regroupées</a:t>
            </a:r>
            <a:r>
              <a:rPr lang="fr-FR" dirty="0">
                <a:latin typeface="Tahoma" panose="020B0604030504040204" pitchFamily="34" charset="0"/>
                <a:ea typeface="Tahoma" panose="020B0604030504040204" pitchFamily="34" charset="0"/>
                <a:cs typeface="Tahoma" panose="020B0604030504040204" pitchFamily="34" charset="0"/>
              </a:rPr>
              <a:t>. </a:t>
            </a:r>
          </a:p>
          <a:p>
            <a:pPr algn="just"/>
            <a:r>
              <a:rPr lang="fr-FR" b="1" dirty="0">
                <a:solidFill>
                  <a:srgbClr val="FF0000"/>
                </a:solidFill>
                <a:latin typeface="Tahoma" panose="020B0604030504040204" pitchFamily="34" charset="0"/>
                <a:ea typeface="Tahoma" panose="020B0604030504040204" pitchFamily="34" charset="0"/>
                <a:cs typeface="Tahoma" panose="020B0604030504040204" pitchFamily="34" charset="0"/>
              </a:rPr>
              <a:t>Chacune de ces instances gardaient cependant leurs prérogatives</a:t>
            </a:r>
            <a:r>
              <a:rPr lang="fr-FR" dirty="0">
                <a:solidFill>
                  <a:srgbClr val="FF0000"/>
                </a:solidFill>
                <a:latin typeface="Tahoma" panose="020B0604030504040204" pitchFamily="34" charset="0"/>
                <a:ea typeface="Tahoma" panose="020B0604030504040204" pitchFamily="34" charset="0"/>
                <a:cs typeface="Tahoma" panose="020B0604030504040204" pitchFamily="34" charset="0"/>
              </a:rPr>
              <a:t>. </a:t>
            </a:r>
          </a:p>
          <a:p>
            <a:pPr algn="just"/>
            <a:endParaRPr lang="fr-FR"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289301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03331E-6166-4258-B8B9-C74C4D095FD2}"/>
              </a:ext>
            </a:extLst>
          </p:cNvPr>
          <p:cNvSpPr>
            <a:spLocks noGrp="1"/>
          </p:cNvSpPr>
          <p:nvPr>
            <p:ph type="ctrTitle"/>
          </p:nvPr>
        </p:nvSpPr>
        <p:spPr>
          <a:xfrm>
            <a:off x="1524000" y="1122363"/>
            <a:ext cx="9144000" cy="1218501"/>
          </a:xfrm>
        </p:spPr>
        <p:txBody>
          <a:bodyPr>
            <a:normAutofit/>
          </a:bodyPr>
          <a:lstStyle/>
          <a:p>
            <a:r>
              <a:rPr lang="fr-FR" sz="4000" b="1" dirty="0">
                <a:latin typeface="Tahoma" panose="020B0604030504040204" pitchFamily="34" charset="0"/>
                <a:ea typeface="Tahoma" panose="020B0604030504040204" pitchFamily="34" charset="0"/>
                <a:cs typeface="Tahoma" panose="020B0604030504040204" pitchFamily="34" charset="0"/>
              </a:rPr>
              <a:t>Le CSE</a:t>
            </a:r>
            <a:br>
              <a:rPr lang="fr-FR" sz="4000" b="1" dirty="0">
                <a:latin typeface="Tahoma" panose="020B0604030504040204" pitchFamily="34" charset="0"/>
                <a:ea typeface="Tahoma" panose="020B0604030504040204" pitchFamily="34" charset="0"/>
                <a:cs typeface="Tahoma" panose="020B0604030504040204" pitchFamily="34" charset="0"/>
              </a:rPr>
            </a:br>
            <a:endParaRPr lang="fr-FR" sz="4000" b="1" dirty="0">
              <a:latin typeface="Tahoma" panose="020B0604030504040204" pitchFamily="34" charset="0"/>
              <a:ea typeface="Tahoma" panose="020B0604030504040204" pitchFamily="34" charset="0"/>
              <a:cs typeface="Tahoma" panose="020B0604030504040204" pitchFamily="34" charset="0"/>
            </a:endParaRPr>
          </a:p>
        </p:txBody>
      </p:sp>
      <p:sp>
        <p:nvSpPr>
          <p:cNvPr id="3" name="Sous-titre 2">
            <a:extLst>
              <a:ext uri="{FF2B5EF4-FFF2-40B4-BE49-F238E27FC236}">
                <a16:creationId xmlns:a16="http://schemas.microsoft.com/office/drawing/2014/main" id="{11C5E061-C501-4530-B85D-70DBA3B48A7E}"/>
              </a:ext>
            </a:extLst>
          </p:cNvPr>
          <p:cNvSpPr>
            <a:spLocks noGrp="1"/>
          </p:cNvSpPr>
          <p:nvPr>
            <p:ph type="subTitle" idx="1"/>
          </p:nvPr>
        </p:nvSpPr>
        <p:spPr>
          <a:xfrm>
            <a:off x="1524000" y="1873189"/>
            <a:ext cx="9144000" cy="3862448"/>
          </a:xfrm>
        </p:spPr>
        <p:txBody>
          <a:bodyPr/>
          <a:lstStyle/>
          <a:p>
            <a:pPr algn="just"/>
            <a:endParaRPr lang="fr-FR" dirty="0">
              <a:latin typeface="Tahoma" panose="020B0604030504040204" pitchFamily="34" charset="0"/>
              <a:ea typeface="Tahoma" panose="020B0604030504040204" pitchFamily="34" charset="0"/>
              <a:cs typeface="Tahoma" panose="020B0604030504040204" pitchFamily="34" charset="0"/>
            </a:endParaRPr>
          </a:p>
          <a:p>
            <a:r>
              <a:rPr lang="fr-FR" sz="4000" b="1" dirty="0">
                <a:latin typeface="Tahoma" panose="020B0604030504040204" pitchFamily="34" charset="0"/>
                <a:ea typeface="Tahoma" panose="020B0604030504040204" pitchFamily="34" charset="0"/>
                <a:cs typeface="Tahoma" panose="020B0604030504040204" pitchFamily="34" charset="0"/>
              </a:rPr>
              <a:t>Avec le CSE, </a:t>
            </a:r>
          </a:p>
          <a:p>
            <a:r>
              <a:rPr lang="fr-FR" sz="4000" b="1" dirty="0">
                <a:solidFill>
                  <a:srgbClr val="FF0000"/>
                </a:solidFill>
                <a:latin typeface="Tahoma" panose="020B0604030504040204" pitchFamily="34" charset="0"/>
                <a:ea typeface="Tahoma" panose="020B0604030504040204" pitchFamily="34" charset="0"/>
                <a:cs typeface="Tahoma" panose="020B0604030504040204" pitchFamily="34" charset="0"/>
              </a:rPr>
              <a:t>les instances sont fusionnées. </a:t>
            </a:r>
          </a:p>
          <a:p>
            <a:r>
              <a:rPr lang="fr-FR" sz="4000" b="1" dirty="0">
                <a:solidFill>
                  <a:srgbClr val="FF0000"/>
                </a:solidFill>
                <a:latin typeface="Tahoma" panose="020B0604030504040204" pitchFamily="34" charset="0"/>
                <a:ea typeface="Tahoma" panose="020B0604030504040204" pitchFamily="34" charset="0"/>
                <a:cs typeface="Tahoma" panose="020B0604030504040204" pitchFamily="34" charset="0"/>
              </a:rPr>
              <a:t>Les DP, le CE et le CHSCT n’existent plus !</a:t>
            </a:r>
          </a:p>
        </p:txBody>
      </p:sp>
    </p:spTree>
    <p:extLst>
      <p:ext uri="{BB962C8B-B14F-4D97-AF65-F5344CB8AC3E}">
        <p14:creationId xmlns:p14="http://schemas.microsoft.com/office/powerpoint/2010/main" val="41622356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03331E-6166-4258-B8B9-C74C4D095FD2}"/>
              </a:ext>
            </a:extLst>
          </p:cNvPr>
          <p:cNvSpPr>
            <a:spLocks noGrp="1"/>
          </p:cNvSpPr>
          <p:nvPr>
            <p:ph type="ctrTitle"/>
          </p:nvPr>
        </p:nvSpPr>
        <p:spPr>
          <a:xfrm>
            <a:off x="1524000" y="1122364"/>
            <a:ext cx="9144000" cy="1097054"/>
          </a:xfrm>
        </p:spPr>
        <p:txBody>
          <a:bodyPr>
            <a:normAutofit fontScale="90000"/>
          </a:bodyPr>
          <a:lstStyle/>
          <a:p>
            <a:r>
              <a:rPr lang="fr-FR" sz="4000" b="1" dirty="0">
                <a:latin typeface="Tahoma" panose="020B0604030504040204" pitchFamily="34" charset="0"/>
                <a:ea typeface="Tahoma" panose="020B0604030504040204" pitchFamily="34" charset="0"/>
                <a:cs typeface="Tahoma" panose="020B0604030504040204" pitchFamily="34" charset="0"/>
              </a:rPr>
              <a:t>Le CSE</a:t>
            </a:r>
            <a:br>
              <a:rPr lang="fr-FR" sz="4000" b="1" dirty="0">
                <a:latin typeface="Tahoma" panose="020B0604030504040204" pitchFamily="34" charset="0"/>
                <a:ea typeface="Tahoma" panose="020B0604030504040204" pitchFamily="34" charset="0"/>
                <a:cs typeface="Tahoma" panose="020B0604030504040204" pitchFamily="34" charset="0"/>
              </a:rPr>
            </a:br>
            <a:endParaRPr lang="fr-FR" sz="4000" b="1" dirty="0">
              <a:latin typeface="Tahoma" panose="020B0604030504040204" pitchFamily="34" charset="0"/>
              <a:ea typeface="Tahoma" panose="020B0604030504040204" pitchFamily="34" charset="0"/>
              <a:cs typeface="Tahoma" panose="020B0604030504040204" pitchFamily="34" charset="0"/>
            </a:endParaRPr>
          </a:p>
        </p:txBody>
      </p:sp>
      <p:sp>
        <p:nvSpPr>
          <p:cNvPr id="3" name="Sous-titre 2">
            <a:extLst>
              <a:ext uri="{FF2B5EF4-FFF2-40B4-BE49-F238E27FC236}">
                <a16:creationId xmlns:a16="http://schemas.microsoft.com/office/drawing/2014/main" id="{11C5E061-C501-4530-B85D-70DBA3B48A7E}"/>
              </a:ext>
            </a:extLst>
          </p:cNvPr>
          <p:cNvSpPr>
            <a:spLocks noGrp="1"/>
          </p:cNvSpPr>
          <p:nvPr>
            <p:ph type="subTitle" idx="1"/>
          </p:nvPr>
        </p:nvSpPr>
        <p:spPr>
          <a:xfrm>
            <a:off x="1524000" y="1748901"/>
            <a:ext cx="9144000" cy="4589755"/>
          </a:xfrm>
        </p:spPr>
        <p:txBody>
          <a:bodyPr>
            <a:normAutofit/>
          </a:bodyPr>
          <a:lstStyle/>
          <a:p>
            <a:pPr algn="just"/>
            <a:endParaRPr lang="fr-FR" dirty="0">
              <a:latin typeface="Tahoma" panose="020B0604030504040204" pitchFamily="34" charset="0"/>
              <a:ea typeface="Tahoma" panose="020B0604030504040204" pitchFamily="34" charset="0"/>
              <a:cs typeface="Tahoma" panose="020B0604030504040204" pitchFamily="34" charset="0"/>
            </a:endParaRPr>
          </a:p>
          <a:p>
            <a:r>
              <a:rPr lang="fr-FR" b="1" dirty="0">
                <a:solidFill>
                  <a:srgbClr val="FF0000"/>
                </a:solidFill>
                <a:latin typeface="Tahoma" panose="020B0604030504040204" pitchFamily="34" charset="0"/>
                <a:ea typeface="Tahoma" panose="020B0604030504040204" pitchFamily="34" charset="0"/>
                <a:cs typeface="Tahoma" panose="020B0604030504040204" pitchFamily="34" charset="0"/>
              </a:rPr>
              <a:t>Avec le CSE, les instances sont fusionnées. </a:t>
            </a:r>
          </a:p>
          <a:p>
            <a:r>
              <a:rPr lang="fr-FR" b="1" dirty="0">
                <a:solidFill>
                  <a:srgbClr val="FF0000"/>
                </a:solidFill>
                <a:latin typeface="Tahoma" panose="020B0604030504040204" pitchFamily="34" charset="0"/>
                <a:ea typeface="Tahoma" panose="020B0604030504040204" pitchFamily="34" charset="0"/>
                <a:cs typeface="Tahoma" panose="020B0604030504040204" pitchFamily="34" charset="0"/>
              </a:rPr>
              <a:t>Les DP, le CE et le CHSCT n’existent plus !</a:t>
            </a:r>
          </a:p>
          <a:p>
            <a:pPr algn="just"/>
            <a:r>
              <a:rPr lang="fr-FR" sz="3200" b="1" u="sng" dirty="0">
                <a:latin typeface="Tahoma" panose="020B0604030504040204" pitchFamily="34" charset="0"/>
                <a:ea typeface="Tahoma" panose="020B0604030504040204" pitchFamily="34" charset="0"/>
                <a:cs typeface="Tahoma" panose="020B0604030504040204" pitchFamily="34" charset="0"/>
              </a:rPr>
              <a:t>Pour les entreprises de plus de 300 salariés</a:t>
            </a:r>
            <a:endParaRPr lang="fr-FR" sz="3200" b="1" u="sng" dirty="0">
              <a:solidFill>
                <a:schemeClr val="accent5">
                  <a:lumMod val="75000"/>
                </a:schemeClr>
              </a:solidFill>
              <a:latin typeface="Tahoma" panose="020B0604030504040204" pitchFamily="34" charset="0"/>
              <a:ea typeface="Tahoma" panose="020B0604030504040204" pitchFamily="34" charset="0"/>
              <a:cs typeface="Tahoma" panose="020B0604030504040204" pitchFamily="34" charset="0"/>
            </a:endParaRPr>
          </a:p>
          <a:p>
            <a:pPr algn="just"/>
            <a:r>
              <a:rPr lang="fr-FR" sz="3200" b="1" dirty="0">
                <a:solidFill>
                  <a:schemeClr val="accent5">
                    <a:lumMod val="75000"/>
                  </a:schemeClr>
                </a:solidFill>
                <a:latin typeface="Tahoma" panose="020B0604030504040204" pitchFamily="34" charset="0"/>
                <a:ea typeface="Tahoma" panose="020B0604030504040204" pitchFamily="34" charset="0"/>
                <a:cs typeface="Tahoma" panose="020B0604030504040204" pitchFamily="34" charset="0"/>
              </a:rPr>
              <a:t>Mise en place obligatoire d’une commission santé, sécurité et conditions de travail compensera le CHSCT. </a:t>
            </a:r>
          </a:p>
          <a:p>
            <a:pPr algn="just"/>
            <a:r>
              <a:rPr lang="fr-FR" sz="3200" b="1" dirty="0">
                <a:solidFill>
                  <a:schemeClr val="accent5">
                    <a:lumMod val="75000"/>
                  </a:schemeClr>
                </a:solidFill>
                <a:latin typeface="Tahoma" panose="020B0604030504040204" pitchFamily="34" charset="0"/>
                <a:ea typeface="Tahoma" panose="020B0604030504040204" pitchFamily="34" charset="0"/>
                <a:cs typeface="Tahoma" panose="020B0604030504040204" pitchFamily="34" charset="0"/>
              </a:rPr>
              <a:t>Composition, missions et moyens sont à définir par accord</a:t>
            </a:r>
          </a:p>
        </p:txBody>
      </p:sp>
    </p:spTree>
    <p:extLst>
      <p:ext uri="{BB962C8B-B14F-4D97-AF65-F5344CB8AC3E}">
        <p14:creationId xmlns:p14="http://schemas.microsoft.com/office/powerpoint/2010/main" val="19972659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03331E-6166-4258-B8B9-C74C4D095FD2}"/>
              </a:ext>
            </a:extLst>
          </p:cNvPr>
          <p:cNvSpPr>
            <a:spLocks noGrp="1"/>
          </p:cNvSpPr>
          <p:nvPr>
            <p:ph type="ctrTitle"/>
          </p:nvPr>
        </p:nvSpPr>
        <p:spPr>
          <a:xfrm>
            <a:off x="1524000" y="1122363"/>
            <a:ext cx="8951650" cy="1034911"/>
          </a:xfrm>
        </p:spPr>
        <p:txBody>
          <a:bodyPr>
            <a:normAutofit fontScale="90000"/>
          </a:bodyPr>
          <a:lstStyle/>
          <a:p>
            <a:br>
              <a:rPr lang="fr-FR" sz="4000" b="1" dirty="0">
                <a:latin typeface="Tahoma" panose="020B0604030504040204" pitchFamily="34" charset="0"/>
                <a:ea typeface="Tahoma" panose="020B0604030504040204" pitchFamily="34" charset="0"/>
                <a:cs typeface="Tahoma" panose="020B0604030504040204" pitchFamily="34" charset="0"/>
              </a:rPr>
            </a:br>
            <a:br>
              <a:rPr lang="fr-FR" sz="4000" b="1" dirty="0">
                <a:latin typeface="Tahoma" panose="020B0604030504040204" pitchFamily="34" charset="0"/>
                <a:ea typeface="Tahoma" panose="020B0604030504040204" pitchFamily="34" charset="0"/>
                <a:cs typeface="Tahoma" panose="020B0604030504040204" pitchFamily="34" charset="0"/>
              </a:rPr>
            </a:br>
            <a:r>
              <a:rPr lang="fr-FR" sz="4000" b="1" dirty="0">
                <a:latin typeface="Tahoma" panose="020B0604030504040204" pitchFamily="34" charset="0"/>
                <a:ea typeface="Tahoma" panose="020B0604030504040204" pitchFamily="34" charset="0"/>
                <a:cs typeface="Tahoma" panose="020B0604030504040204" pitchFamily="34" charset="0"/>
              </a:rPr>
              <a:t>Le CSE</a:t>
            </a:r>
            <a:br>
              <a:rPr lang="fr-FR" sz="4000" b="1" dirty="0">
                <a:latin typeface="Tahoma" panose="020B0604030504040204" pitchFamily="34" charset="0"/>
                <a:ea typeface="Tahoma" panose="020B0604030504040204" pitchFamily="34" charset="0"/>
                <a:cs typeface="Tahoma" panose="020B0604030504040204" pitchFamily="34" charset="0"/>
              </a:rPr>
            </a:br>
            <a:endParaRPr lang="fr-FR" sz="4000" b="1" dirty="0">
              <a:latin typeface="Tahoma" panose="020B0604030504040204" pitchFamily="34" charset="0"/>
              <a:ea typeface="Tahoma" panose="020B0604030504040204" pitchFamily="34" charset="0"/>
              <a:cs typeface="Tahoma" panose="020B0604030504040204" pitchFamily="34" charset="0"/>
            </a:endParaRPr>
          </a:p>
        </p:txBody>
      </p:sp>
      <p:sp>
        <p:nvSpPr>
          <p:cNvPr id="3" name="Sous-titre 2">
            <a:extLst>
              <a:ext uri="{FF2B5EF4-FFF2-40B4-BE49-F238E27FC236}">
                <a16:creationId xmlns:a16="http://schemas.microsoft.com/office/drawing/2014/main" id="{11C5E061-C501-4530-B85D-70DBA3B48A7E}"/>
              </a:ext>
            </a:extLst>
          </p:cNvPr>
          <p:cNvSpPr>
            <a:spLocks noGrp="1"/>
          </p:cNvSpPr>
          <p:nvPr>
            <p:ph type="subTitle" idx="1"/>
          </p:nvPr>
        </p:nvSpPr>
        <p:spPr>
          <a:xfrm>
            <a:off x="1524000" y="1660124"/>
            <a:ext cx="9144000" cy="4678531"/>
          </a:xfrm>
        </p:spPr>
        <p:txBody>
          <a:bodyPr>
            <a:normAutofit/>
          </a:bodyPr>
          <a:lstStyle/>
          <a:p>
            <a:r>
              <a:rPr lang="fr-FR" sz="2900" b="1" dirty="0">
                <a:latin typeface="Tahoma" panose="020B0604030504040204" pitchFamily="34" charset="0"/>
                <a:ea typeface="Tahoma" panose="020B0604030504040204" pitchFamily="34" charset="0"/>
                <a:cs typeface="Tahoma" panose="020B0604030504040204" pitchFamily="34" charset="0"/>
              </a:rPr>
              <a:t>le 1</a:t>
            </a:r>
            <a:r>
              <a:rPr lang="fr-FR" sz="2900" b="1" baseline="30000" dirty="0">
                <a:latin typeface="Tahoma" panose="020B0604030504040204" pitchFamily="34" charset="0"/>
                <a:ea typeface="Tahoma" panose="020B0604030504040204" pitchFamily="34" charset="0"/>
                <a:cs typeface="Tahoma" panose="020B0604030504040204" pitchFamily="34" charset="0"/>
              </a:rPr>
              <a:t>er</a:t>
            </a:r>
            <a:r>
              <a:rPr lang="fr-FR" sz="2900" b="1" dirty="0">
                <a:latin typeface="Tahoma" panose="020B0604030504040204" pitchFamily="34" charset="0"/>
                <a:ea typeface="Tahoma" panose="020B0604030504040204" pitchFamily="34" charset="0"/>
                <a:cs typeface="Tahoma" panose="020B0604030504040204" pitchFamily="34" charset="0"/>
              </a:rPr>
              <a:t> janvier 2020 au plus tard</a:t>
            </a:r>
          </a:p>
          <a:p>
            <a:endParaRPr lang="fr-FR" sz="2900" b="1" dirty="0">
              <a:latin typeface="Tahoma" panose="020B0604030504040204" pitchFamily="34" charset="0"/>
              <a:ea typeface="Tahoma" panose="020B0604030504040204" pitchFamily="34" charset="0"/>
              <a:cs typeface="Tahoma" panose="020B0604030504040204" pitchFamily="34" charset="0"/>
            </a:endParaRPr>
          </a:p>
          <a:p>
            <a:r>
              <a:rPr lang="fr-FR" sz="2900" b="1" dirty="0">
                <a:latin typeface="Tahoma" panose="020B0604030504040204" pitchFamily="34" charset="0"/>
                <a:ea typeface="Tahoma" panose="020B0604030504040204" pitchFamily="34" charset="0"/>
                <a:cs typeface="Tahoma" panose="020B0604030504040204" pitchFamily="34" charset="0"/>
              </a:rPr>
              <a:t>Toutes les instances disparaîtront définitivement,</a:t>
            </a:r>
          </a:p>
          <a:p>
            <a:r>
              <a:rPr lang="fr-FR" sz="2900" b="1" dirty="0">
                <a:latin typeface="Tahoma" panose="020B0604030504040204" pitchFamily="34" charset="0"/>
                <a:ea typeface="Tahoma" panose="020B0604030504040204" pitchFamily="34" charset="0"/>
                <a:cs typeface="Tahoma" panose="020B0604030504040204" pitchFamily="34" charset="0"/>
              </a:rPr>
              <a:t>la transition étant progressive au profit du CSE</a:t>
            </a:r>
            <a:br>
              <a:rPr lang="fr-FR" dirty="0"/>
            </a:br>
            <a:endParaRPr lang="fr-FR"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8235002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03331E-6166-4258-B8B9-C74C4D095FD2}"/>
              </a:ext>
            </a:extLst>
          </p:cNvPr>
          <p:cNvSpPr>
            <a:spLocks noGrp="1"/>
          </p:cNvSpPr>
          <p:nvPr>
            <p:ph type="ctrTitle"/>
          </p:nvPr>
        </p:nvSpPr>
        <p:spPr>
          <a:xfrm>
            <a:off x="1524000" y="1122364"/>
            <a:ext cx="9022672" cy="901745"/>
          </a:xfrm>
        </p:spPr>
        <p:txBody>
          <a:bodyPr>
            <a:normAutofit fontScale="90000"/>
          </a:bodyPr>
          <a:lstStyle/>
          <a:p>
            <a:r>
              <a:rPr lang="fr-FR" sz="3200" b="1" dirty="0">
                <a:latin typeface="Tahoma" panose="020B0604030504040204" pitchFamily="34" charset="0"/>
                <a:ea typeface="Tahoma" panose="020B0604030504040204" pitchFamily="34" charset="0"/>
                <a:cs typeface="Tahoma" panose="020B0604030504040204" pitchFamily="34" charset="0"/>
              </a:rPr>
              <a:t>Le CSE</a:t>
            </a:r>
            <a:br>
              <a:rPr lang="fr-FR" sz="3200" b="1" dirty="0">
                <a:latin typeface="Tahoma" panose="020B0604030504040204" pitchFamily="34" charset="0"/>
                <a:ea typeface="Tahoma" panose="020B0604030504040204" pitchFamily="34" charset="0"/>
                <a:cs typeface="Tahoma" panose="020B0604030504040204" pitchFamily="34" charset="0"/>
              </a:rPr>
            </a:br>
            <a:endParaRPr lang="fr-FR" sz="3200" b="1" dirty="0">
              <a:latin typeface="Tahoma" panose="020B0604030504040204" pitchFamily="34" charset="0"/>
              <a:ea typeface="Tahoma" panose="020B0604030504040204" pitchFamily="34" charset="0"/>
              <a:cs typeface="Tahoma" panose="020B0604030504040204" pitchFamily="34" charset="0"/>
            </a:endParaRPr>
          </a:p>
        </p:txBody>
      </p:sp>
      <p:sp>
        <p:nvSpPr>
          <p:cNvPr id="3" name="Sous-titre 2">
            <a:extLst>
              <a:ext uri="{FF2B5EF4-FFF2-40B4-BE49-F238E27FC236}">
                <a16:creationId xmlns:a16="http://schemas.microsoft.com/office/drawing/2014/main" id="{11C5E061-C501-4530-B85D-70DBA3B48A7E}"/>
              </a:ext>
            </a:extLst>
          </p:cNvPr>
          <p:cNvSpPr>
            <a:spLocks noGrp="1"/>
          </p:cNvSpPr>
          <p:nvPr>
            <p:ph type="subTitle" idx="1"/>
          </p:nvPr>
        </p:nvSpPr>
        <p:spPr>
          <a:xfrm>
            <a:off x="1524000" y="1571349"/>
            <a:ext cx="9144000" cy="4971494"/>
          </a:xfrm>
        </p:spPr>
        <p:txBody>
          <a:bodyPr>
            <a:normAutofit fontScale="92500" lnSpcReduction="20000"/>
          </a:bodyPr>
          <a:lstStyle/>
          <a:p>
            <a:r>
              <a:rPr lang="fr-FR" b="1" u="sng" dirty="0">
                <a:latin typeface="Tahoma" panose="020B0604030504040204" pitchFamily="34" charset="0"/>
                <a:ea typeface="Tahoma" panose="020B0604030504040204" pitchFamily="34" charset="0"/>
                <a:cs typeface="Tahoma" panose="020B0604030504040204" pitchFamily="34" charset="0"/>
              </a:rPr>
              <a:t>Qu’elles étaient les missions du CHSCT ?</a:t>
            </a:r>
            <a:endParaRPr lang="fr-FR" b="1" dirty="0">
              <a:latin typeface="Tahoma" panose="020B0604030504040204" pitchFamily="34" charset="0"/>
              <a:ea typeface="Tahoma" panose="020B0604030504040204" pitchFamily="34" charset="0"/>
              <a:cs typeface="Tahoma" panose="020B0604030504040204" pitchFamily="34" charset="0"/>
            </a:endParaRPr>
          </a:p>
          <a:p>
            <a:pPr algn="just"/>
            <a:r>
              <a:rPr lang="fr-FR" b="1" dirty="0">
                <a:solidFill>
                  <a:srgbClr val="FF0000"/>
                </a:solidFill>
                <a:latin typeface="Tahoma" panose="020B0604030504040204" pitchFamily="34" charset="0"/>
                <a:ea typeface="Tahoma" panose="020B0604030504040204" pitchFamily="34" charset="0"/>
                <a:cs typeface="Tahoma" panose="020B0604030504040204" pitchFamily="34" charset="0"/>
              </a:rPr>
              <a:t>-  alerter sur les dysfonctionnements </a:t>
            </a:r>
            <a:r>
              <a:rPr lang="fr-FR" b="1" dirty="0">
                <a:latin typeface="Tahoma" panose="020B0604030504040204" pitchFamily="34" charset="0"/>
                <a:ea typeface="Tahoma" panose="020B0604030504040204" pitchFamily="34" charset="0"/>
                <a:cs typeface="Tahoma" panose="020B0604030504040204" pitchFamily="34" charset="0"/>
              </a:rPr>
              <a:t>dans les conditions de travail ainsi que sur les risques pesant sur la santé des salariés </a:t>
            </a:r>
          </a:p>
          <a:p>
            <a:pPr marL="342900" indent="-342900" algn="just">
              <a:buFontTx/>
              <a:buChar char="-"/>
            </a:pPr>
            <a:r>
              <a:rPr lang="fr-FR" b="1" dirty="0">
                <a:solidFill>
                  <a:srgbClr val="FF0000"/>
                </a:solidFill>
                <a:latin typeface="Tahoma" panose="020B0604030504040204" pitchFamily="34" charset="0"/>
                <a:ea typeface="Tahoma" panose="020B0604030504040204" pitchFamily="34" charset="0"/>
                <a:cs typeface="Tahoma" panose="020B0604030504040204" pitchFamily="34" charset="0"/>
              </a:rPr>
              <a:t>pointer la responsabilité des employeurs </a:t>
            </a:r>
            <a:r>
              <a:rPr lang="fr-FR" b="1" dirty="0">
                <a:latin typeface="Tahoma" panose="020B0604030504040204" pitchFamily="34" charset="0"/>
                <a:ea typeface="Tahoma" panose="020B0604030504040204" pitchFamily="34" charset="0"/>
                <a:cs typeface="Tahoma" panose="020B0604030504040204" pitchFamily="34" charset="0"/>
              </a:rPr>
              <a:t>(ce qu’ils n’aiment pas du tout). </a:t>
            </a:r>
          </a:p>
          <a:p>
            <a:pPr algn="just"/>
            <a:r>
              <a:rPr lang="fr-FR" b="1" dirty="0">
                <a:solidFill>
                  <a:schemeClr val="accent5">
                    <a:lumMod val="75000"/>
                  </a:schemeClr>
                </a:solidFill>
                <a:latin typeface="Tahoma" panose="020B0604030504040204" pitchFamily="34" charset="0"/>
                <a:ea typeface="Tahoma" panose="020B0604030504040204" pitchFamily="34" charset="0"/>
                <a:cs typeface="Tahoma" panose="020B0604030504040204" pitchFamily="34" charset="0"/>
              </a:rPr>
              <a:t>C’est le CHSCT qui a pu donné la première alarme sur des affaires comme l’amiante respirée par les salariés, la vague de suicides chez France Télécom, l’AVC d’une employée de la Poste sur son lieu de travail. </a:t>
            </a:r>
          </a:p>
          <a:p>
            <a:pPr algn="just"/>
            <a:r>
              <a:rPr lang="fr-FR" b="1" dirty="0">
                <a:latin typeface="Tahoma" panose="020B0604030504040204" pitchFamily="34" charset="0"/>
                <a:ea typeface="Tahoma" panose="020B0604030504040204" pitchFamily="34" charset="0"/>
                <a:cs typeface="Tahoma" panose="020B0604030504040204" pitchFamily="34" charset="0"/>
              </a:rPr>
              <a:t>Alors que le CHSCT devait expressément "contribuer à la prévention et à la protection de la santé physique et mentale et de la sécurité des salariés" ou de leur "exposition à la pénibilité", </a:t>
            </a:r>
            <a:r>
              <a:rPr lang="fr-FR" b="1" dirty="0">
                <a:solidFill>
                  <a:srgbClr val="FF0000"/>
                </a:solidFill>
                <a:latin typeface="Tahoma" panose="020B0604030504040204" pitchFamily="34" charset="0"/>
                <a:ea typeface="Tahoma" panose="020B0604030504040204" pitchFamily="34" charset="0"/>
                <a:cs typeface="Tahoma" panose="020B0604030504040204" pitchFamily="34" charset="0"/>
              </a:rPr>
              <a:t>le CSE n'y est plus tenu</a:t>
            </a:r>
            <a:r>
              <a:rPr lang="fr-FR" dirty="0">
                <a:latin typeface="Tahoma" panose="020B0604030504040204" pitchFamily="34" charset="0"/>
                <a:ea typeface="Tahoma" panose="020B0604030504040204" pitchFamily="34" charset="0"/>
                <a:cs typeface="Tahoma" panose="020B0604030504040204" pitchFamily="34" charset="0"/>
              </a:rPr>
              <a:t>. </a:t>
            </a:r>
          </a:p>
          <a:p>
            <a:pPr algn="just"/>
            <a:r>
              <a:rPr lang="fr-FR" dirty="0">
                <a:latin typeface="Tahoma" panose="020B0604030504040204" pitchFamily="34" charset="0"/>
                <a:ea typeface="Tahoma" panose="020B0604030504040204" pitchFamily="34" charset="0"/>
                <a:cs typeface="Tahoma" panose="020B0604030504040204" pitchFamily="34" charset="0"/>
              </a:rPr>
              <a:t>Par contre, </a:t>
            </a:r>
            <a:r>
              <a:rPr lang="fr-FR" b="1" dirty="0">
                <a:latin typeface="Tahoma" panose="020B0604030504040204" pitchFamily="34" charset="0"/>
                <a:ea typeface="Tahoma" panose="020B0604030504040204" pitchFamily="34" charset="0"/>
                <a:cs typeface="Tahoma" panose="020B0604030504040204" pitchFamily="34" charset="0"/>
              </a:rPr>
              <a:t>charge à lui </a:t>
            </a:r>
            <a:r>
              <a:rPr lang="fr-FR" dirty="0">
                <a:latin typeface="Tahoma" panose="020B0604030504040204" pitchFamily="34" charset="0"/>
                <a:ea typeface="Tahoma" panose="020B0604030504040204" pitchFamily="34" charset="0"/>
                <a:cs typeface="Tahoma" panose="020B0604030504040204" pitchFamily="34" charset="0"/>
              </a:rPr>
              <a:t>"d'analyser les risques professionnels auxquels peuvent être exposés les travailleurs". Si accident et si analyse non faite et non présentée </a:t>
            </a:r>
            <a:r>
              <a:rPr lang="fr-FR" b="1" dirty="0">
                <a:latin typeface="Tahoma" panose="020B0604030504040204" pitchFamily="34" charset="0"/>
                <a:ea typeface="Tahoma" panose="020B0604030504040204" pitchFamily="34" charset="0"/>
                <a:cs typeface="Tahoma" panose="020B0604030504040204" pitchFamily="34" charset="0"/>
              </a:rPr>
              <a:t>le CSE pourra être maintenant attaqué juridiquement (en cas de litige)</a:t>
            </a:r>
            <a:endParaRPr lang="fr-FR" dirty="0">
              <a:latin typeface="Tahoma" panose="020B0604030504040204" pitchFamily="34" charset="0"/>
              <a:ea typeface="Tahoma" panose="020B0604030504040204" pitchFamily="34" charset="0"/>
              <a:cs typeface="Tahoma" panose="020B0604030504040204" pitchFamily="34" charset="0"/>
            </a:endParaRPr>
          </a:p>
          <a:p>
            <a:pPr algn="just"/>
            <a:endParaRPr lang="fr-FR" b="1" dirty="0">
              <a:solidFill>
                <a:schemeClr val="accent5">
                  <a:lumMod val="75000"/>
                </a:schemeClr>
              </a:solidFill>
              <a:latin typeface="Tahoma" panose="020B0604030504040204" pitchFamily="34" charset="0"/>
              <a:ea typeface="Tahoma" panose="020B0604030504040204" pitchFamily="34" charset="0"/>
              <a:cs typeface="Tahoma" panose="020B0604030504040204" pitchFamily="34" charset="0"/>
            </a:endParaRPr>
          </a:p>
          <a:p>
            <a:pPr algn="just"/>
            <a:endParaRPr lang="fr-FR" b="1" dirty="0">
              <a:solidFill>
                <a:schemeClr val="accent5">
                  <a:lumMod val="75000"/>
                </a:schemeClr>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4856352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14DCB0-5245-4736-BEC5-77D43076DD24}"/>
              </a:ext>
            </a:extLst>
          </p:cNvPr>
          <p:cNvSpPr>
            <a:spLocks noGrp="1"/>
          </p:cNvSpPr>
          <p:nvPr>
            <p:ph type="title"/>
          </p:nvPr>
        </p:nvSpPr>
        <p:spPr>
          <a:xfrm>
            <a:off x="838200" y="365125"/>
            <a:ext cx="10515600" cy="1046425"/>
          </a:xfrm>
        </p:spPr>
        <p:txBody>
          <a:bodyPr>
            <a:normAutofit fontScale="90000"/>
          </a:bodyPr>
          <a:lstStyle/>
          <a:p>
            <a:pPr algn="ctr"/>
            <a:r>
              <a:rPr lang="fr-FR" b="1" dirty="0">
                <a:latin typeface="Tahoma" panose="020B0604030504040204" pitchFamily="34" charset="0"/>
                <a:ea typeface="Tahoma" panose="020B0604030504040204" pitchFamily="34" charset="0"/>
                <a:cs typeface="Tahoma" panose="020B0604030504040204" pitchFamily="34" charset="0"/>
              </a:rPr>
              <a:t>Le CSE</a:t>
            </a:r>
            <a:br>
              <a:rPr lang="fr-FR" b="1" dirty="0">
                <a:latin typeface="Tahoma" panose="020B0604030504040204" pitchFamily="34" charset="0"/>
                <a:ea typeface="Tahoma" panose="020B0604030504040204" pitchFamily="34" charset="0"/>
                <a:cs typeface="Tahoma" panose="020B0604030504040204" pitchFamily="34" charset="0"/>
              </a:rPr>
            </a:br>
            <a:endParaRPr lang="fr-FR" dirty="0"/>
          </a:p>
        </p:txBody>
      </p:sp>
      <p:sp>
        <p:nvSpPr>
          <p:cNvPr id="3" name="Espace réservé du contenu 2">
            <a:extLst>
              <a:ext uri="{FF2B5EF4-FFF2-40B4-BE49-F238E27FC236}">
                <a16:creationId xmlns:a16="http://schemas.microsoft.com/office/drawing/2014/main" id="{02C0AF27-8135-4429-A9C0-2146346F1E09}"/>
              </a:ext>
            </a:extLst>
          </p:cNvPr>
          <p:cNvSpPr>
            <a:spLocks noGrp="1"/>
          </p:cNvSpPr>
          <p:nvPr>
            <p:ph idx="1"/>
          </p:nvPr>
        </p:nvSpPr>
        <p:spPr/>
        <p:txBody>
          <a:bodyPr>
            <a:normAutofit/>
          </a:bodyPr>
          <a:lstStyle/>
          <a:p>
            <a:pPr marL="0" indent="0">
              <a:buNone/>
            </a:pPr>
            <a:r>
              <a:rPr lang="fr-FR" dirty="0">
                <a:latin typeface="Tahoma" panose="020B0604030504040204" pitchFamily="34" charset="0"/>
                <a:ea typeface="Tahoma" panose="020B0604030504040204" pitchFamily="34" charset="0"/>
                <a:cs typeface="Tahoma" panose="020B0604030504040204" pitchFamily="34" charset="0"/>
              </a:rPr>
              <a:t>Une notion est également mise en avant dans le nouveau texte. </a:t>
            </a:r>
          </a:p>
          <a:p>
            <a:pPr marL="0" indent="0">
              <a:buNone/>
            </a:pPr>
            <a:r>
              <a:rPr lang="fr-FR" dirty="0">
                <a:latin typeface="Tahoma" panose="020B0604030504040204" pitchFamily="34" charset="0"/>
                <a:ea typeface="Tahoma" panose="020B0604030504040204" pitchFamily="34" charset="0"/>
                <a:cs typeface="Tahoma" panose="020B0604030504040204" pitchFamily="34" charset="0"/>
              </a:rPr>
              <a:t>La notion de «</a:t>
            </a:r>
            <a:r>
              <a:rPr lang="fr-FR" b="1" dirty="0">
                <a:latin typeface="Tahoma" panose="020B0604030504040204" pitchFamily="34" charset="0"/>
                <a:ea typeface="Tahoma" panose="020B0604030504040204" pitchFamily="34" charset="0"/>
                <a:cs typeface="Tahoma" panose="020B0604030504040204" pitchFamily="34" charset="0"/>
              </a:rPr>
              <a:t>qualité de vie au travail </a:t>
            </a:r>
            <a:r>
              <a:rPr lang="fr-FR" dirty="0">
                <a:latin typeface="Tahoma" panose="020B0604030504040204" pitchFamily="34" charset="0"/>
                <a:ea typeface="Tahoma" panose="020B0604030504040204" pitchFamily="34" charset="0"/>
                <a:cs typeface="Tahoma" panose="020B0604030504040204" pitchFamily="34" charset="0"/>
              </a:rPr>
              <a:t> » ou dit autrement « </a:t>
            </a:r>
            <a:r>
              <a:rPr lang="fr-FR" b="1" dirty="0">
                <a:latin typeface="Tahoma" panose="020B0604030504040204" pitchFamily="34" charset="0"/>
                <a:ea typeface="Tahoma" panose="020B0604030504040204" pitchFamily="34" charset="0"/>
                <a:cs typeface="Tahoma" panose="020B0604030504040204" pitchFamily="34" charset="0"/>
              </a:rPr>
              <a:t>le bonheur au travail </a:t>
            </a:r>
            <a:r>
              <a:rPr lang="fr-FR" dirty="0">
                <a:latin typeface="Tahoma" panose="020B0604030504040204" pitchFamily="34" charset="0"/>
                <a:ea typeface="Tahoma" panose="020B0604030504040204" pitchFamily="34" charset="0"/>
                <a:cs typeface="Tahoma" panose="020B0604030504040204" pitchFamily="34" charset="0"/>
              </a:rPr>
              <a:t>». Un terme bien vague. </a:t>
            </a:r>
          </a:p>
          <a:p>
            <a:pPr marL="0" indent="0">
              <a:buNone/>
            </a:pPr>
            <a:r>
              <a:rPr lang="fr-FR" dirty="0">
                <a:latin typeface="Tahoma" panose="020B0604030504040204" pitchFamily="34" charset="0"/>
                <a:ea typeface="Tahoma" panose="020B0604030504040204" pitchFamily="34" charset="0"/>
                <a:cs typeface="Tahoma" panose="020B0604030504040204" pitchFamily="34" charset="0"/>
              </a:rPr>
              <a:t>En fait cela permet à l’employeur de s’approprier les questions de santé au travail en mettant en place un responsable du bonheur et de museler les syndicalistes, ces agents contestataires qui ne voient pas les choses comme la direction le désire.</a:t>
            </a:r>
          </a:p>
          <a:p>
            <a:pPr marL="0" indent="0">
              <a:buNone/>
            </a:pPr>
            <a:endParaRPr lang="fr-FR" dirty="0">
              <a:latin typeface="Tahoma" panose="020B0604030504040204" pitchFamily="34" charset="0"/>
              <a:ea typeface="Tahoma" panose="020B0604030504040204" pitchFamily="34" charset="0"/>
              <a:cs typeface="Tahoma" panose="020B0604030504040204" pitchFamily="34" charset="0"/>
            </a:endParaRPr>
          </a:p>
          <a:p>
            <a:pPr marL="0" indent="0">
              <a:buNone/>
            </a:pPr>
            <a:endParaRPr lang="fr-FR"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5486437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46366DB-BE98-462E-9622-41699F0D8908}"/>
              </a:ext>
            </a:extLst>
          </p:cNvPr>
          <p:cNvSpPr>
            <a:spLocks noGrp="1"/>
          </p:cNvSpPr>
          <p:nvPr>
            <p:ph type="title"/>
          </p:nvPr>
        </p:nvSpPr>
        <p:spPr/>
        <p:txBody>
          <a:bodyPr/>
          <a:lstStyle/>
          <a:p>
            <a:pPr algn="ctr"/>
            <a:r>
              <a:rPr lang="fr-FR" b="1" dirty="0">
                <a:latin typeface="Tahoma" panose="020B0604030504040204" pitchFamily="34" charset="0"/>
                <a:ea typeface="Tahoma" panose="020B0604030504040204" pitchFamily="34" charset="0"/>
                <a:cs typeface="Tahoma" panose="020B0604030504040204" pitchFamily="34" charset="0"/>
              </a:rPr>
              <a:t>Les conséquences de cette fusion</a:t>
            </a:r>
          </a:p>
        </p:txBody>
      </p:sp>
      <p:sp>
        <p:nvSpPr>
          <p:cNvPr id="3" name="Espace réservé du contenu 2">
            <a:extLst>
              <a:ext uri="{FF2B5EF4-FFF2-40B4-BE49-F238E27FC236}">
                <a16:creationId xmlns:a16="http://schemas.microsoft.com/office/drawing/2014/main" id="{798FA831-C7CD-4928-A626-5A3D2F03C2C5}"/>
              </a:ext>
            </a:extLst>
          </p:cNvPr>
          <p:cNvSpPr>
            <a:spLocks noGrp="1"/>
          </p:cNvSpPr>
          <p:nvPr>
            <p:ph idx="1"/>
          </p:nvPr>
        </p:nvSpPr>
        <p:spPr/>
        <p:txBody>
          <a:bodyPr/>
          <a:lstStyle/>
          <a:p>
            <a:pPr marL="0" indent="0" algn="ctr">
              <a:buNone/>
            </a:pPr>
            <a:endParaRPr lang="fr-FR" sz="4000" b="1" dirty="0">
              <a:latin typeface="Tahoma" panose="020B0604030504040204" pitchFamily="34" charset="0"/>
              <a:ea typeface="Tahoma" panose="020B0604030504040204" pitchFamily="34" charset="0"/>
              <a:cs typeface="Tahoma" panose="020B0604030504040204" pitchFamily="34" charset="0"/>
            </a:endParaRPr>
          </a:p>
          <a:p>
            <a:pPr marL="0" indent="0" algn="ctr">
              <a:buNone/>
            </a:pPr>
            <a:r>
              <a:rPr lang="fr-FR" sz="4000" b="1" dirty="0">
                <a:solidFill>
                  <a:srgbClr val="FF0000"/>
                </a:solidFill>
                <a:latin typeface="Tahoma" panose="020B0604030504040204" pitchFamily="34" charset="0"/>
                <a:ea typeface="Tahoma" panose="020B0604030504040204" pitchFamily="34" charset="0"/>
                <a:cs typeface="Tahoma" panose="020B0604030504040204" pitchFamily="34" charset="0"/>
              </a:rPr>
              <a:t>Un unique mandat pour exercer toutes les attributions ! </a:t>
            </a:r>
          </a:p>
          <a:p>
            <a:pPr marL="0" indent="0" algn="ctr">
              <a:buNone/>
            </a:pPr>
            <a:endParaRPr lang="fr-FR" sz="4000"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marL="0" indent="0">
              <a:buNone/>
            </a:pPr>
            <a:endParaRPr lang="fr-FR" dirty="0">
              <a:latin typeface="Tahoma" panose="020B0604030504040204" pitchFamily="34" charset="0"/>
              <a:ea typeface="Tahoma" panose="020B0604030504040204" pitchFamily="34" charset="0"/>
              <a:cs typeface="Tahoma" panose="020B0604030504040204" pitchFamily="34" charset="0"/>
            </a:endParaRPr>
          </a:p>
        </p:txBody>
      </p:sp>
      <p:pic>
        <p:nvPicPr>
          <p:cNvPr id="5" name="Image 4">
            <a:extLst>
              <a:ext uri="{FF2B5EF4-FFF2-40B4-BE49-F238E27FC236}">
                <a16:creationId xmlns:a16="http://schemas.microsoft.com/office/drawing/2014/main" id="{E8A29A26-7B9E-484C-8FFD-30C29C1BE4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3749" y="4001294"/>
            <a:ext cx="2266950" cy="2019300"/>
          </a:xfrm>
          <a:prstGeom prst="rect">
            <a:avLst/>
          </a:prstGeom>
        </p:spPr>
      </p:pic>
    </p:spTree>
    <p:extLst>
      <p:ext uri="{BB962C8B-B14F-4D97-AF65-F5344CB8AC3E}">
        <p14:creationId xmlns:p14="http://schemas.microsoft.com/office/powerpoint/2010/main" val="30287831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2BD26E2-EF71-4C94-AE7E-86E24DA30669}"/>
              </a:ext>
            </a:extLst>
          </p:cNvPr>
          <p:cNvSpPr>
            <a:spLocks noGrp="1"/>
          </p:cNvSpPr>
          <p:nvPr>
            <p:ph type="title"/>
          </p:nvPr>
        </p:nvSpPr>
        <p:spPr/>
        <p:txBody>
          <a:bodyPr>
            <a:normAutofit/>
          </a:bodyPr>
          <a:lstStyle/>
          <a:p>
            <a:pPr algn="ctr"/>
            <a:r>
              <a:rPr lang="fr-FR" sz="4000" b="1" dirty="0">
                <a:latin typeface="Tahoma" panose="020B0604030504040204" pitchFamily="34" charset="0"/>
                <a:ea typeface="Tahoma" panose="020B0604030504040204" pitchFamily="34" charset="0"/>
                <a:cs typeface="Tahoma" panose="020B0604030504040204" pitchFamily="34" charset="0"/>
              </a:rPr>
              <a:t>Intérêts des employeurs (1)</a:t>
            </a:r>
          </a:p>
        </p:txBody>
      </p:sp>
      <p:sp>
        <p:nvSpPr>
          <p:cNvPr id="3" name="Espace réservé du contenu 2">
            <a:extLst>
              <a:ext uri="{FF2B5EF4-FFF2-40B4-BE49-F238E27FC236}">
                <a16:creationId xmlns:a16="http://schemas.microsoft.com/office/drawing/2014/main" id="{45FD2D85-C188-4F24-9A15-E169A4C6043C}"/>
              </a:ext>
            </a:extLst>
          </p:cNvPr>
          <p:cNvSpPr>
            <a:spLocks noGrp="1"/>
          </p:cNvSpPr>
          <p:nvPr>
            <p:ph idx="1"/>
          </p:nvPr>
        </p:nvSpPr>
        <p:spPr/>
        <p:txBody>
          <a:bodyPr>
            <a:normAutofit/>
          </a:bodyPr>
          <a:lstStyle/>
          <a:p>
            <a:pPr marL="0" indent="0" algn="ctr">
              <a:buNone/>
            </a:pPr>
            <a:endParaRPr lang="fr-FR"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marL="0" indent="0" algn="ctr">
              <a:buNone/>
            </a:pPr>
            <a:endParaRPr lang="fr-FR"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marL="0" indent="0" algn="ctr">
              <a:buNone/>
            </a:pPr>
            <a:endParaRPr lang="fr-FR" sz="3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marL="0" indent="0" algn="ctr">
              <a:buNone/>
            </a:pPr>
            <a:r>
              <a:rPr lang="fr-FR" sz="3200" b="1" dirty="0">
                <a:solidFill>
                  <a:srgbClr val="FF0000"/>
                </a:solidFill>
                <a:latin typeface="Tahoma" panose="020B0604030504040204" pitchFamily="34" charset="0"/>
                <a:ea typeface="Tahoma" panose="020B0604030504040204" pitchFamily="34" charset="0"/>
                <a:cs typeface="Tahoma" panose="020B0604030504040204" pitchFamily="34" charset="0"/>
              </a:rPr>
              <a:t>Voir moins de représentants et moins souvent !</a:t>
            </a:r>
          </a:p>
          <a:p>
            <a:pPr>
              <a:buFont typeface="Wingdings" panose="05000000000000000000" pitchFamily="2" charset="2"/>
              <a:buChar char="§"/>
            </a:pPr>
            <a:endParaRPr lang="fr-FR" dirty="0">
              <a:latin typeface="Tahoma" panose="020B0604030504040204" pitchFamily="34" charset="0"/>
              <a:ea typeface="Tahoma" panose="020B0604030504040204" pitchFamily="34" charset="0"/>
              <a:cs typeface="Tahoma" panose="020B0604030504040204" pitchFamily="34" charset="0"/>
            </a:endParaRPr>
          </a:p>
          <a:p>
            <a:pPr marL="0" indent="0">
              <a:buNone/>
            </a:pPr>
            <a:endParaRPr lang="fr-FR" dirty="0"/>
          </a:p>
        </p:txBody>
      </p:sp>
    </p:spTree>
    <p:extLst>
      <p:ext uri="{BB962C8B-B14F-4D97-AF65-F5344CB8AC3E}">
        <p14:creationId xmlns:p14="http://schemas.microsoft.com/office/powerpoint/2010/main" val="17819293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2BD26E2-EF71-4C94-AE7E-86E24DA30669}"/>
              </a:ext>
            </a:extLst>
          </p:cNvPr>
          <p:cNvSpPr>
            <a:spLocks noGrp="1"/>
          </p:cNvSpPr>
          <p:nvPr>
            <p:ph type="title"/>
          </p:nvPr>
        </p:nvSpPr>
        <p:spPr/>
        <p:txBody>
          <a:bodyPr>
            <a:normAutofit/>
          </a:bodyPr>
          <a:lstStyle/>
          <a:p>
            <a:pPr algn="ctr"/>
            <a:r>
              <a:rPr lang="fr-FR" sz="4000" b="1" dirty="0">
                <a:latin typeface="Tahoma" panose="020B0604030504040204" pitchFamily="34" charset="0"/>
                <a:ea typeface="Tahoma" panose="020B0604030504040204" pitchFamily="34" charset="0"/>
                <a:cs typeface="Tahoma" panose="020B0604030504040204" pitchFamily="34" charset="0"/>
              </a:rPr>
              <a:t>Intérêts des employeurs (1)</a:t>
            </a:r>
          </a:p>
        </p:txBody>
      </p:sp>
      <p:sp>
        <p:nvSpPr>
          <p:cNvPr id="3" name="Espace réservé du contenu 2">
            <a:extLst>
              <a:ext uri="{FF2B5EF4-FFF2-40B4-BE49-F238E27FC236}">
                <a16:creationId xmlns:a16="http://schemas.microsoft.com/office/drawing/2014/main" id="{45FD2D85-C188-4F24-9A15-E169A4C6043C}"/>
              </a:ext>
            </a:extLst>
          </p:cNvPr>
          <p:cNvSpPr>
            <a:spLocks noGrp="1"/>
          </p:cNvSpPr>
          <p:nvPr>
            <p:ph idx="1"/>
          </p:nvPr>
        </p:nvSpPr>
        <p:spPr/>
        <p:txBody>
          <a:bodyPr>
            <a:normAutofit/>
          </a:bodyPr>
          <a:lstStyle/>
          <a:p>
            <a:pPr marL="0" indent="0" algn="ctr">
              <a:buNone/>
            </a:pPr>
            <a:r>
              <a:rPr lang="fr-FR" b="1" dirty="0">
                <a:solidFill>
                  <a:srgbClr val="FF0000"/>
                </a:solidFill>
                <a:latin typeface="Tahoma" panose="020B0604030504040204" pitchFamily="34" charset="0"/>
                <a:ea typeface="Tahoma" panose="020B0604030504040204" pitchFamily="34" charset="0"/>
                <a:cs typeface="Tahoma" panose="020B0604030504040204" pitchFamily="34" charset="0"/>
              </a:rPr>
              <a:t>Voir moins de représentants et moins souvent !</a:t>
            </a:r>
          </a:p>
          <a:p>
            <a:pPr>
              <a:buFont typeface="Wingdings" panose="05000000000000000000" pitchFamily="2" charset="2"/>
              <a:buChar char="§"/>
            </a:pPr>
            <a:endParaRPr lang="fr-FR" dirty="0">
              <a:latin typeface="Tahoma" panose="020B0604030504040204" pitchFamily="34" charset="0"/>
              <a:ea typeface="Tahoma" panose="020B0604030504040204" pitchFamily="34" charset="0"/>
              <a:cs typeface="Tahoma" panose="020B0604030504040204" pitchFamily="34" charset="0"/>
            </a:endParaRPr>
          </a:p>
          <a:p>
            <a:pPr>
              <a:buFont typeface="Wingdings" panose="05000000000000000000" pitchFamily="2" charset="2"/>
              <a:buChar char="§"/>
            </a:pPr>
            <a:r>
              <a:rPr lang="fr-FR" dirty="0">
                <a:latin typeface="Tahoma" panose="020B0604030504040204" pitchFamily="34" charset="0"/>
                <a:ea typeface="Tahoma" panose="020B0604030504040204" pitchFamily="34" charset="0"/>
                <a:cs typeface="Tahoma" panose="020B0604030504040204" pitchFamily="34" charset="0"/>
              </a:rPr>
              <a:t>6 réunions au minimum au lieu de 12 </a:t>
            </a:r>
          </a:p>
          <a:p>
            <a:pPr>
              <a:buFont typeface="Wingdings" panose="05000000000000000000" pitchFamily="2" charset="2"/>
              <a:buChar char="§"/>
            </a:pPr>
            <a:r>
              <a:rPr lang="fr-FR" dirty="0">
                <a:latin typeface="Tahoma" panose="020B0604030504040204" pitchFamily="34" charset="0"/>
                <a:ea typeface="Tahoma" panose="020B0604030504040204" pitchFamily="34" charset="0"/>
                <a:cs typeface="Tahoma" panose="020B0604030504040204" pitchFamily="34" charset="0"/>
              </a:rPr>
              <a:t>Les suppléants ne peuvent plus assister aux réunions sauf si le titulaire est empêché ou par accord.</a:t>
            </a:r>
            <a:endParaRPr lang="fr-FR" dirty="0">
              <a:solidFill>
                <a:srgbClr val="00B050"/>
              </a:solidFill>
              <a:latin typeface="Tahoma" panose="020B0604030504040204" pitchFamily="34" charset="0"/>
              <a:ea typeface="Tahoma" panose="020B0604030504040204" pitchFamily="34" charset="0"/>
              <a:cs typeface="Tahoma" panose="020B0604030504040204" pitchFamily="34" charset="0"/>
            </a:endParaRPr>
          </a:p>
          <a:p>
            <a:pPr marL="0" indent="0">
              <a:buNone/>
            </a:pPr>
            <a:endParaRPr lang="fr-FR" dirty="0"/>
          </a:p>
        </p:txBody>
      </p:sp>
    </p:spTree>
    <p:extLst>
      <p:ext uri="{BB962C8B-B14F-4D97-AF65-F5344CB8AC3E}">
        <p14:creationId xmlns:p14="http://schemas.microsoft.com/office/powerpoint/2010/main" val="27418735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2BD26E2-EF71-4C94-AE7E-86E24DA30669}"/>
              </a:ext>
            </a:extLst>
          </p:cNvPr>
          <p:cNvSpPr>
            <a:spLocks noGrp="1"/>
          </p:cNvSpPr>
          <p:nvPr>
            <p:ph type="title"/>
          </p:nvPr>
        </p:nvSpPr>
        <p:spPr/>
        <p:txBody>
          <a:bodyPr>
            <a:normAutofit/>
          </a:bodyPr>
          <a:lstStyle/>
          <a:p>
            <a:pPr algn="ctr"/>
            <a:r>
              <a:rPr lang="fr-FR" sz="4000" b="1" dirty="0">
                <a:latin typeface="Tahoma" panose="020B0604030504040204" pitchFamily="34" charset="0"/>
                <a:ea typeface="Tahoma" panose="020B0604030504040204" pitchFamily="34" charset="0"/>
                <a:cs typeface="Tahoma" panose="020B0604030504040204" pitchFamily="34" charset="0"/>
              </a:rPr>
              <a:t>Intérêts des employeurs (1)</a:t>
            </a:r>
          </a:p>
        </p:txBody>
      </p:sp>
      <p:sp>
        <p:nvSpPr>
          <p:cNvPr id="3" name="Espace réservé du contenu 2">
            <a:extLst>
              <a:ext uri="{FF2B5EF4-FFF2-40B4-BE49-F238E27FC236}">
                <a16:creationId xmlns:a16="http://schemas.microsoft.com/office/drawing/2014/main" id="{45FD2D85-C188-4F24-9A15-E169A4C6043C}"/>
              </a:ext>
            </a:extLst>
          </p:cNvPr>
          <p:cNvSpPr>
            <a:spLocks noGrp="1"/>
          </p:cNvSpPr>
          <p:nvPr>
            <p:ph idx="1"/>
          </p:nvPr>
        </p:nvSpPr>
        <p:spPr/>
        <p:txBody>
          <a:bodyPr>
            <a:normAutofit fontScale="92500" lnSpcReduction="20000"/>
          </a:bodyPr>
          <a:lstStyle/>
          <a:p>
            <a:pPr marL="0" indent="0" algn="ctr">
              <a:buNone/>
            </a:pPr>
            <a:r>
              <a:rPr lang="fr-FR" b="1" dirty="0">
                <a:solidFill>
                  <a:srgbClr val="FF0000"/>
                </a:solidFill>
                <a:latin typeface="Tahoma" panose="020B0604030504040204" pitchFamily="34" charset="0"/>
                <a:ea typeface="Tahoma" panose="020B0604030504040204" pitchFamily="34" charset="0"/>
                <a:cs typeface="Tahoma" panose="020B0604030504040204" pitchFamily="34" charset="0"/>
              </a:rPr>
              <a:t>Voir moins de représentants et moins souvent !</a:t>
            </a:r>
          </a:p>
          <a:p>
            <a:pPr>
              <a:buFont typeface="Wingdings" panose="05000000000000000000" pitchFamily="2" charset="2"/>
              <a:buChar char="§"/>
            </a:pPr>
            <a:endParaRPr lang="fr-FR" dirty="0">
              <a:latin typeface="Tahoma" panose="020B0604030504040204" pitchFamily="34" charset="0"/>
              <a:ea typeface="Tahoma" panose="020B0604030504040204" pitchFamily="34" charset="0"/>
              <a:cs typeface="Tahoma" panose="020B0604030504040204" pitchFamily="34" charset="0"/>
            </a:endParaRPr>
          </a:p>
          <a:p>
            <a:pPr>
              <a:buFont typeface="Wingdings" panose="05000000000000000000" pitchFamily="2" charset="2"/>
              <a:buChar char="§"/>
            </a:pPr>
            <a:r>
              <a:rPr lang="fr-FR" b="1" dirty="0">
                <a:latin typeface="Tahoma" panose="020B0604030504040204" pitchFamily="34" charset="0"/>
                <a:ea typeface="Tahoma" panose="020B0604030504040204" pitchFamily="34" charset="0"/>
                <a:cs typeface="Tahoma" panose="020B0604030504040204" pitchFamily="34" charset="0"/>
              </a:rPr>
              <a:t>6 réunions </a:t>
            </a:r>
            <a:r>
              <a:rPr lang="fr-FR" dirty="0">
                <a:latin typeface="Tahoma" panose="020B0604030504040204" pitchFamily="34" charset="0"/>
                <a:ea typeface="Tahoma" panose="020B0604030504040204" pitchFamily="34" charset="0"/>
                <a:cs typeface="Tahoma" panose="020B0604030504040204" pitchFamily="34" charset="0"/>
              </a:rPr>
              <a:t>au minimum au lieu de 12 </a:t>
            </a:r>
          </a:p>
          <a:p>
            <a:pPr>
              <a:buFont typeface="Wingdings" panose="05000000000000000000" pitchFamily="2" charset="2"/>
              <a:buChar char="§"/>
            </a:pPr>
            <a:r>
              <a:rPr lang="fr-FR" b="1" dirty="0">
                <a:latin typeface="Tahoma" panose="020B0604030504040204" pitchFamily="34" charset="0"/>
                <a:ea typeface="Tahoma" panose="020B0604030504040204" pitchFamily="34" charset="0"/>
                <a:cs typeface="Tahoma" panose="020B0604030504040204" pitchFamily="34" charset="0"/>
              </a:rPr>
              <a:t>Les suppléants ne peuvent plus assister aux réunions </a:t>
            </a:r>
            <a:r>
              <a:rPr lang="fr-FR" dirty="0">
                <a:latin typeface="Tahoma" panose="020B0604030504040204" pitchFamily="34" charset="0"/>
                <a:ea typeface="Tahoma" panose="020B0604030504040204" pitchFamily="34" charset="0"/>
                <a:cs typeface="Tahoma" panose="020B0604030504040204" pitchFamily="34" charset="0"/>
              </a:rPr>
              <a:t>sauf si le titulaire est empêché ou par accord.</a:t>
            </a:r>
          </a:p>
          <a:p>
            <a:pPr marL="0" indent="0">
              <a:buNone/>
            </a:pPr>
            <a:r>
              <a:rPr lang="fr-FR" b="1" dirty="0">
                <a:latin typeface="Tahoma" panose="020B0604030504040204" pitchFamily="34" charset="0"/>
                <a:ea typeface="Tahoma" panose="020B0604030504040204" pitchFamily="34" charset="0"/>
                <a:cs typeface="Tahoma" panose="020B0604030504040204" pitchFamily="34" charset="0"/>
              </a:rPr>
              <a:t>Moins de représentants </a:t>
            </a:r>
            <a:r>
              <a:rPr lang="fr-FR" dirty="0">
                <a:latin typeface="Tahoma" panose="020B0604030504040204" pitchFamily="34" charset="0"/>
                <a:ea typeface="Tahoma" panose="020B0604030504040204" pitchFamily="34" charset="0"/>
                <a:cs typeface="Tahoma" panose="020B0604030504040204" pitchFamily="34" charset="0"/>
              </a:rPr>
              <a:t>et </a:t>
            </a:r>
            <a:r>
              <a:rPr lang="fr-FR" b="1" dirty="0">
                <a:latin typeface="Tahoma" panose="020B0604030504040204" pitchFamily="34" charset="0"/>
                <a:ea typeface="Tahoma" panose="020B0604030504040204" pitchFamily="34" charset="0"/>
                <a:cs typeface="Tahoma" panose="020B0604030504040204" pitchFamily="34" charset="0"/>
              </a:rPr>
              <a:t>moins d’heures de délégation </a:t>
            </a:r>
            <a:r>
              <a:rPr lang="fr-FR" dirty="0">
                <a:latin typeface="Tahoma" panose="020B0604030504040204" pitchFamily="34" charset="0"/>
                <a:ea typeface="Tahoma" panose="020B0604030504040204" pitchFamily="34" charset="0"/>
                <a:cs typeface="Tahoma" panose="020B0604030504040204" pitchFamily="34" charset="0"/>
              </a:rPr>
              <a:t>pour </a:t>
            </a:r>
            <a:r>
              <a:rPr lang="fr-FR" b="1" dirty="0">
                <a:latin typeface="Tahoma" panose="020B0604030504040204" pitchFamily="34" charset="0"/>
                <a:ea typeface="Tahoma" panose="020B0604030504040204" pitchFamily="34" charset="0"/>
                <a:cs typeface="Tahoma" panose="020B0604030504040204" pitchFamily="34" charset="0"/>
              </a:rPr>
              <a:t>plus de sujets à traiter </a:t>
            </a:r>
            <a:r>
              <a:rPr lang="fr-FR" dirty="0">
                <a:latin typeface="Tahoma" panose="020B0604030504040204" pitchFamily="34" charset="0"/>
                <a:ea typeface="Tahoma" panose="020B0604030504040204" pitchFamily="34" charset="0"/>
                <a:cs typeface="Tahoma" panose="020B0604030504040204" pitchFamily="34" charset="0"/>
              </a:rPr>
              <a:t>puisqu’on impose aux représentants un cumul des mandats.</a:t>
            </a:r>
          </a:p>
          <a:p>
            <a:pPr marL="0" indent="0" algn="just">
              <a:buNone/>
            </a:pPr>
            <a:r>
              <a:rPr lang="fr-FR" b="1" dirty="0">
                <a:solidFill>
                  <a:srgbClr val="FF0000"/>
                </a:solidFill>
                <a:latin typeface="Tahoma" panose="020B0604030504040204" pitchFamily="34" charset="0"/>
                <a:ea typeface="Tahoma" panose="020B0604030504040204" pitchFamily="34" charset="0"/>
                <a:cs typeface="Tahoma" panose="020B0604030504040204" pitchFamily="34" charset="0"/>
              </a:rPr>
              <a:t>Un des risques est que les questions de l’emploi et d’économie l’emportent sur celles liées à la santé</a:t>
            </a:r>
            <a:r>
              <a:rPr lang="fr-FR" dirty="0">
                <a:latin typeface="Tahoma" panose="020B0604030504040204" pitchFamily="34" charset="0"/>
                <a:ea typeface="Tahoma" panose="020B0604030504040204" pitchFamily="34" charset="0"/>
                <a:cs typeface="Tahoma" panose="020B0604030504040204" pitchFamily="34" charset="0"/>
              </a:rPr>
              <a:t>.</a:t>
            </a:r>
          </a:p>
          <a:p>
            <a:pPr marL="0" indent="0">
              <a:buNone/>
            </a:pPr>
            <a:endParaRPr lang="fr-FR" dirty="0">
              <a:latin typeface="Tahoma" panose="020B0604030504040204" pitchFamily="34" charset="0"/>
              <a:ea typeface="Tahoma" panose="020B0604030504040204" pitchFamily="34" charset="0"/>
              <a:cs typeface="Tahoma" panose="020B0604030504040204" pitchFamily="34" charset="0"/>
            </a:endParaRPr>
          </a:p>
          <a:p>
            <a:pPr marL="0" indent="0">
              <a:buNone/>
            </a:pPr>
            <a:r>
              <a:rPr lang="fr-FR" dirty="0"/>
              <a:t> </a:t>
            </a:r>
          </a:p>
          <a:p>
            <a:pPr marL="0" indent="0">
              <a:buNone/>
            </a:pPr>
            <a:endParaRPr lang="fr-FR" dirty="0">
              <a:solidFill>
                <a:srgbClr val="00B050"/>
              </a:solidFill>
              <a:latin typeface="Tahoma" panose="020B0604030504040204" pitchFamily="34" charset="0"/>
              <a:ea typeface="Tahoma" panose="020B0604030504040204" pitchFamily="34" charset="0"/>
              <a:cs typeface="Tahoma" panose="020B0604030504040204" pitchFamily="34" charset="0"/>
            </a:endParaRPr>
          </a:p>
          <a:p>
            <a:pPr marL="0" indent="0">
              <a:buNone/>
            </a:pPr>
            <a:endParaRPr lang="fr-FR" dirty="0"/>
          </a:p>
        </p:txBody>
      </p:sp>
    </p:spTree>
    <p:extLst>
      <p:ext uri="{BB962C8B-B14F-4D97-AF65-F5344CB8AC3E}">
        <p14:creationId xmlns:p14="http://schemas.microsoft.com/office/powerpoint/2010/main" val="33867783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432DB31-452D-4FA2-A703-DC497A87CD51}"/>
              </a:ext>
            </a:extLst>
          </p:cNvPr>
          <p:cNvSpPr>
            <a:spLocks noGrp="1"/>
          </p:cNvSpPr>
          <p:nvPr>
            <p:ph type="title"/>
          </p:nvPr>
        </p:nvSpPr>
        <p:spPr/>
        <p:txBody>
          <a:bodyPr/>
          <a:lstStyle/>
          <a:p>
            <a:pPr algn="ctr"/>
            <a:r>
              <a:rPr lang="fr-FR" b="1" dirty="0">
                <a:latin typeface="Tahoma" panose="020B0604030504040204" pitchFamily="34" charset="0"/>
                <a:ea typeface="Tahoma" panose="020B0604030504040204" pitchFamily="34" charset="0"/>
                <a:cs typeface="Tahoma" panose="020B0604030504040204" pitchFamily="34" charset="0"/>
              </a:rPr>
              <a:t>Intérêts des employeurs (2)</a:t>
            </a:r>
            <a:endParaRPr lang="fr-FR" dirty="0"/>
          </a:p>
        </p:txBody>
      </p:sp>
      <p:sp>
        <p:nvSpPr>
          <p:cNvPr id="3" name="Espace réservé du contenu 2">
            <a:extLst>
              <a:ext uri="{FF2B5EF4-FFF2-40B4-BE49-F238E27FC236}">
                <a16:creationId xmlns:a16="http://schemas.microsoft.com/office/drawing/2014/main" id="{8EC29044-E16F-4481-A6AD-69CD66F7C531}"/>
              </a:ext>
            </a:extLst>
          </p:cNvPr>
          <p:cNvSpPr>
            <a:spLocks noGrp="1"/>
          </p:cNvSpPr>
          <p:nvPr>
            <p:ph idx="1"/>
          </p:nvPr>
        </p:nvSpPr>
        <p:spPr/>
        <p:txBody>
          <a:bodyPr>
            <a:normAutofit/>
          </a:bodyPr>
          <a:lstStyle/>
          <a:p>
            <a:pPr marL="0" indent="0" algn="ctr">
              <a:buNone/>
            </a:pPr>
            <a:endParaRPr lang="fr-FR" sz="3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marL="0" indent="0" algn="ctr">
              <a:buNone/>
            </a:pPr>
            <a:endParaRPr lang="fr-FR" sz="3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marL="0" indent="0" algn="ctr">
              <a:buNone/>
            </a:pPr>
            <a:endParaRPr lang="fr-FR" sz="3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marL="0" indent="0" algn="ctr">
              <a:buNone/>
            </a:pPr>
            <a:r>
              <a:rPr lang="fr-FR" sz="3200" b="1" dirty="0">
                <a:solidFill>
                  <a:srgbClr val="FF0000"/>
                </a:solidFill>
                <a:latin typeface="Tahoma" panose="020B0604030504040204" pitchFamily="34" charset="0"/>
                <a:ea typeface="Tahoma" panose="020B0604030504040204" pitchFamily="34" charset="0"/>
                <a:cs typeface="Tahoma" panose="020B0604030504040204" pitchFamily="34" charset="0"/>
              </a:rPr>
              <a:t>Un budget qui l’engage moins financièrement !</a:t>
            </a:r>
          </a:p>
          <a:p>
            <a:pPr marL="0" indent="0">
              <a:buNone/>
            </a:pPr>
            <a:endParaRPr lang="fr-FR" dirty="0">
              <a:latin typeface="Tahoma" panose="020B0604030504040204" pitchFamily="34" charset="0"/>
              <a:ea typeface="Tahoma" panose="020B0604030504040204" pitchFamily="34" charset="0"/>
              <a:cs typeface="Tahoma" panose="020B0604030504040204" pitchFamily="34" charset="0"/>
            </a:endParaRPr>
          </a:p>
          <a:p>
            <a:pPr marL="0" indent="0" algn="just">
              <a:buNone/>
            </a:pPr>
            <a:endParaRPr lang="fr-FR"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469108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432DB31-452D-4FA2-A703-DC497A87CD51}"/>
              </a:ext>
            </a:extLst>
          </p:cNvPr>
          <p:cNvSpPr>
            <a:spLocks noGrp="1"/>
          </p:cNvSpPr>
          <p:nvPr>
            <p:ph type="title"/>
          </p:nvPr>
        </p:nvSpPr>
        <p:spPr/>
        <p:txBody>
          <a:bodyPr/>
          <a:lstStyle/>
          <a:p>
            <a:pPr algn="ctr"/>
            <a:r>
              <a:rPr lang="fr-FR" b="1" dirty="0">
                <a:latin typeface="Tahoma" panose="020B0604030504040204" pitchFamily="34" charset="0"/>
                <a:ea typeface="Tahoma" panose="020B0604030504040204" pitchFamily="34" charset="0"/>
                <a:cs typeface="Tahoma" panose="020B0604030504040204" pitchFamily="34" charset="0"/>
              </a:rPr>
              <a:t>Intérêts des employeurs (2)</a:t>
            </a:r>
            <a:endParaRPr lang="fr-FR" dirty="0"/>
          </a:p>
        </p:txBody>
      </p:sp>
      <p:sp>
        <p:nvSpPr>
          <p:cNvPr id="3" name="Espace réservé du contenu 2">
            <a:extLst>
              <a:ext uri="{FF2B5EF4-FFF2-40B4-BE49-F238E27FC236}">
                <a16:creationId xmlns:a16="http://schemas.microsoft.com/office/drawing/2014/main" id="{8EC29044-E16F-4481-A6AD-69CD66F7C531}"/>
              </a:ext>
            </a:extLst>
          </p:cNvPr>
          <p:cNvSpPr>
            <a:spLocks noGrp="1"/>
          </p:cNvSpPr>
          <p:nvPr>
            <p:ph idx="1"/>
          </p:nvPr>
        </p:nvSpPr>
        <p:spPr/>
        <p:txBody>
          <a:bodyPr>
            <a:normAutofit/>
          </a:bodyPr>
          <a:lstStyle/>
          <a:p>
            <a:pPr marL="0" indent="0" algn="ctr">
              <a:buNone/>
            </a:pPr>
            <a:r>
              <a:rPr lang="fr-FR" b="1" dirty="0">
                <a:solidFill>
                  <a:srgbClr val="FF0000"/>
                </a:solidFill>
                <a:latin typeface="Tahoma" panose="020B0604030504040204" pitchFamily="34" charset="0"/>
                <a:ea typeface="Tahoma" panose="020B0604030504040204" pitchFamily="34" charset="0"/>
                <a:cs typeface="Tahoma" panose="020B0604030504040204" pitchFamily="34" charset="0"/>
              </a:rPr>
              <a:t>Un budget qui l’engage moins financièrement !</a:t>
            </a:r>
          </a:p>
          <a:p>
            <a:pPr marL="0" indent="0">
              <a:buNone/>
            </a:pPr>
            <a:endParaRPr lang="fr-FR" dirty="0">
              <a:latin typeface="Tahoma" panose="020B0604030504040204" pitchFamily="34" charset="0"/>
              <a:ea typeface="Tahoma" panose="020B0604030504040204" pitchFamily="34" charset="0"/>
              <a:cs typeface="Tahoma" panose="020B0604030504040204" pitchFamily="34" charset="0"/>
            </a:endParaRPr>
          </a:p>
          <a:p>
            <a:pPr marL="0" indent="0" algn="ctr">
              <a:buNone/>
            </a:pPr>
            <a:r>
              <a:rPr lang="fr-FR" dirty="0">
                <a:latin typeface="Tahoma" panose="020B0604030504040204" pitchFamily="34" charset="0"/>
                <a:ea typeface="Tahoma" panose="020B0604030504040204" pitchFamily="34" charset="0"/>
                <a:cs typeface="Tahoma" panose="020B0604030504040204" pitchFamily="34" charset="0"/>
              </a:rPr>
              <a:t>Certaines expertises sont maintenant à la charge du CSE </a:t>
            </a:r>
          </a:p>
          <a:p>
            <a:pPr marL="0" indent="0" algn="ctr">
              <a:buNone/>
            </a:pPr>
            <a:r>
              <a:rPr lang="fr-FR" dirty="0">
                <a:latin typeface="Tahoma" panose="020B0604030504040204" pitchFamily="34" charset="0"/>
                <a:ea typeface="Tahoma" panose="020B0604030504040204" pitchFamily="34" charset="0"/>
                <a:cs typeface="Tahoma" panose="020B0604030504040204" pitchFamily="34" charset="0"/>
              </a:rPr>
              <a:t>à hauteur de 20% </a:t>
            </a:r>
          </a:p>
          <a:p>
            <a:pPr marL="0" indent="0">
              <a:buNone/>
            </a:pPr>
            <a:endParaRPr lang="fr-FR" dirty="0"/>
          </a:p>
          <a:p>
            <a:pPr marL="0" indent="0">
              <a:buNone/>
            </a:pPr>
            <a:endParaRPr lang="fr-FR" dirty="0">
              <a:latin typeface="Tahoma" panose="020B0604030504040204" pitchFamily="34" charset="0"/>
              <a:ea typeface="Tahoma" panose="020B0604030504040204" pitchFamily="34" charset="0"/>
              <a:cs typeface="Tahoma" panose="020B0604030504040204" pitchFamily="34" charset="0"/>
            </a:endParaRPr>
          </a:p>
          <a:p>
            <a:pPr marL="0" indent="0" algn="just">
              <a:buNone/>
            </a:pPr>
            <a:endParaRPr lang="fr-FR"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8226980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432DB31-452D-4FA2-A703-DC497A87CD51}"/>
              </a:ext>
            </a:extLst>
          </p:cNvPr>
          <p:cNvSpPr>
            <a:spLocks noGrp="1"/>
          </p:cNvSpPr>
          <p:nvPr>
            <p:ph type="title"/>
          </p:nvPr>
        </p:nvSpPr>
        <p:spPr/>
        <p:txBody>
          <a:bodyPr/>
          <a:lstStyle/>
          <a:p>
            <a:pPr algn="ctr"/>
            <a:r>
              <a:rPr lang="fr-FR" b="1" dirty="0">
                <a:latin typeface="Tahoma" panose="020B0604030504040204" pitchFamily="34" charset="0"/>
                <a:ea typeface="Tahoma" panose="020B0604030504040204" pitchFamily="34" charset="0"/>
                <a:cs typeface="Tahoma" panose="020B0604030504040204" pitchFamily="34" charset="0"/>
              </a:rPr>
              <a:t>Intérêts des employeurs (2)</a:t>
            </a:r>
            <a:endParaRPr lang="fr-FR" dirty="0"/>
          </a:p>
        </p:txBody>
      </p:sp>
      <p:sp>
        <p:nvSpPr>
          <p:cNvPr id="3" name="Espace réservé du contenu 2">
            <a:extLst>
              <a:ext uri="{FF2B5EF4-FFF2-40B4-BE49-F238E27FC236}">
                <a16:creationId xmlns:a16="http://schemas.microsoft.com/office/drawing/2014/main" id="{8EC29044-E16F-4481-A6AD-69CD66F7C531}"/>
              </a:ext>
            </a:extLst>
          </p:cNvPr>
          <p:cNvSpPr>
            <a:spLocks noGrp="1"/>
          </p:cNvSpPr>
          <p:nvPr>
            <p:ph idx="1"/>
          </p:nvPr>
        </p:nvSpPr>
        <p:spPr/>
        <p:txBody>
          <a:bodyPr>
            <a:normAutofit fontScale="92500" lnSpcReduction="10000"/>
          </a:bodyPr>
          <a:lstStyle/>
          <a:p>
            <a:pPr marL="0" indent="0" algn="ctr">
              <a:buNone/>
            </a:pPr>
            <a:r>
              <a:rPr lang="fr-FR" b="1" dirty="0">
                <a:solidFill>
                  <a:srgbClr val="FF0000"/>
                </a:solidFill>
                <a:latin typeface="Tahoma" panose="020B0604030504040204" pitchFamily="34" charset="0"/>
                <a:ea typeface="Tahoma" panose="020B0604030504040204" pitchFamily="34" charset="0"/>
                <a:cs typeface="Tahoma" panose="020B0604030504040204" pitchFamily="34" charset="0"/>
              </a:rPr>
              <a:t>Un budget qui l’engage moins financièrement !</a:t>
            </a:r>
          </a:p>
          <a:p>
            <a:pPr marL="0" indent="0" algn="ctr">
              <a:buNone/>
            </a:pPr>
            <a:r>
              <a:rPr lang="fr-FR" dirty="0">
                <a:latin typeface="Tahoma" panose="020B0604030504040204" pitchFamily="34" charset="0"/>
                <a:ea typeface="Tahoma" panose="020B0604030504040204" pitchFamily="34" charset="0"/>
                <a:cs typeface="Tahoma" panose="020B0604030504040204" pitchFamily="34" charset="0"/>
              </a:rPr>
              <a:t>Certaines expertises sont maintenant à la charge du CSE </a:t>
            </a:r>
          </a:p>
          <a:p>
            <a:pPr marL="0" indent="0" algn="ctr">
              <a:buNone/>
            </a:pPr>
            <a:r>
              <a:rPr lang="fr-FR" dirty="0">
                <a:latin typeface="Tahoma" panose="020B0604030504040204" pitchFamily="34" charset="0"/>
                <a:ea typeface="Tahoma" panose="020B0604030504040204" pitchFamily="34" charset="0"/>
                <a:cs typeface="Tahoma" panose="020B0604030504040204" pitchFamily="34" charset="0"/>
              </a:rPr>
              <a:t>à hauteur de 20% </a:t>
            </a:r>
          </a:p>
          <a:p>
            <a:pPr marL="0" indent="0">
              <a:buNone/>
            </a:pPr>
            <a:endParaRPr lang="fr-FR" dirty="0"/>
          </a:p>
          <a:p>
            <a:r>
              <a:rPr lang="fr-FR" dirty="0">
                <a:latin typeface="Tahoma" panose="020B0604030504040204" pitchFamily="34" charset="0"/>
                <a:ea typeface="Tahoma" panose="020B0604030504040204" pitchFamily="34" charset="0"/>
                <a:cs typeface="Tahoma" panose="020B0604030504040204" pitchFamily="34" charset="0"/>
              </a:rPr>
              <a:t>Dans le cadre de la consultation récurrente </a:t>
            </a:r>
            <a:r>
              <a:rPr lang="fr-FR" b="1" dirty="0">
                <a:latin typeface="Tahoma" panose="020B0604030504040204" pitchFamily="34" charset="0"/>
                <a:ea typeface="Tahoma" panose="020B0604030504040204" pitchFamily="34" charset="0"/>
                <a:cs typeface="Tahoma" panose="020B0604030504040204" pitchFamily="34" charset="0"/>
              </a:rPr>
              <a:t>sur les orientations stratégiques </a:t>
            </a:r>
            <a:r>
              <a:rPr lang="fr-FR" dirty="0">
                <a:latin typeface="Tahoma" panose="020B0604030504040204" pitchFamily="34" charset="0"/>
                <a:ea typeface="Tahoma" panose="020B0604030504040204" pitchFamily="34" charset="0"/>
                <a:cs typeface="Tahoma" panose="020B0604030504040204" pitchFamily="34" charset="0"/>
              </a:rPr>
              <a:t>de l’entreprise.</a:t>
            </a:r>
          </a:p>
          <a:p>
            <a:r>
              <a:rPr lang="fr-FR" dirty="0">
                <a:latin typeface="Tahoma" panose="020B0604030504040204" pitchFamily="34" charset="0"/>
                <a:ea typeface="Tahoma" panose="020B0604030504040204" pitchFamily="34" charset="0"/>
                <a:cs typeface="Tahoma" panose="020B0604030504040204" pitchFamily="34" charset="0"/>
              </a:rPr>
              <a:t>En cas de projet d’aménagement important modifiant </a:t>
            </a:r>
            <a:r>
              <a:rPr lang="fr-FR" b="1" dirty="0">
                <a:latin typeface="Tahoma" panose="020B0604030504040204" pitchFamily="34" charset="0"/>
                <a:ea typeface="Tahoma" panose="020B0604030504040204" pitchFamily="34" charset="0"/>
                <a:cs typeface="Tahoma" panose="020B0604030504040204" pitchFamily="34" charset="0"/>
              </a:rPr>
              <a:t>les conditions de santé et de sécurité ou les conditions de travail</a:t>
            </a:r>
            <a:r>
              <a:rPr lang="fr-FR" dirty="0">
                <a:latin typeface="Tahoma" panose="020B0604030504040204" pitchFamily="34" charset="0"/>
                <a:ea typeface="Tahoma" panose="020B0604030504040204" pitchFamily="34" charset="0"/>
                <a:cs typeface="Tahoma" panose="020B0604030504040204" pitchFamily="34" charset="0"/>
              </a:rPr>
              <a:t>.</a:t>
            </a:r>
          </a:p>
          <a:p>
            <a:r>
              <a:rPr lang="fr-FR" dirty="0">
                <a:latin typeface="Tahoma" panose="020B0604030504040204" pitchFamily="34" charset="0"/>
                <a:ea typeface="Tahoma" panose="020B0604030504040204" pitchFamily="34" charset="0"/>
                <a:cs typeface="Tahoma" panose="020B0604030504040204" pitchFamily="34" charset="0"/>
              </a:rPr>
              <a:t>De droit d’</a:t>
            </a:r>
            <a:r>
              <a:rPr lang="fr-FR" b="1" dirty="0">
                <a:latin typeface="Tahoma" panose="020B0604030504040204" pitchFamily="34" charset="0"/>
                <a:ea typeface="Tahoma" panose="020B0604030504040204" pitchFamily="34" charset="0"/>
                <a:cs typeface="Tahoma" panose="020B0604030504040204" pitchFamily="34" charset="0"/>
              </a:rPr>
              <a:t>alerte économique </a:t>
            </a:r>
            <a:r>
              <a:rPr lang="fr-FR" dirty="0">
                <a:latin typeface="Tahoma" panose="020B0604030504040204" pitchFamily="34" charset="0"/>
                <a:ea typeface="Tahoma" panose="020B0604030504040204" pitchFamily="34" charset="0"/>
                <a:cs typeface="Tahoma" panose="020B0604030504040204" pitchFamily="34" charset="0"/>
              </a:rPr>
              <a:t>du CSE en cas de situation préoccupante de l’entreprise</a:t>
            </a:r>
          </a:p>
          <a:p>
            <a:pPr marL="0" indent="0">
              <a:buNone/>
            </a:pPr>
            <a:endParaRPr lang="fr-FR" dirty="0">
              <a:latin typeface="Tahoma" panose="020B0604030504040204" pitchFamily="34" charset="0"/>
              <a:ea typeface="Tahoma" panose="020B0604030504040204" pitchFamily="34" charset="0"/>
              <a:cs typeface="Tahoma" panose="020B0604030504040204" pitchFamily="34" charset="0"/>
            </a:endParaRPr>
          </a:p>
          <a:p>
            <a:pPr marL="0" indent="0" algn="just">
              <a:buNone/>
            </a:pPr>
            <a:endParaRPr lang="fr-FR"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6296004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432DB31-452D-4FA2-A703-DC497A87CD51}"/>
              </a:ext>
            </a:extLst>
          </p:cNvPr>
          <p:cNvSpPr>
            <a:spLocks noGrp="1"/>
          </p:cNvSpPr>
          <p:nvPr>
            <p:ph type="title"/>
          </p:nvPr>
        </p:nvSpPr>
        <p:spPr/>
        <p:txBody>
          <a:bodyPr/>
          <a:lstStyle/>
          <a:p>
            <a:pPr algn="ctr"/>
            <a:r>
              <a:rPr lang="fr-FR" b="1" dirty="0">
                <a:latin typeface="Tahoma" panose="020B0604030504040204" pitchFamily="34" charset="0"/>
                <a:ea typeface="Tahoma" panose="020B0604030504040204" pitchFamily="34" charset="0"/>
                <a:cs typeface="Tahoma" panose="020B0604030504040204" pitchFamily="34" charset="0"/>
              </a:rPr>
              <a:t>Intérêts des employeurs (2)</a:t>
            </a:r>
            <a:endParaRPr lang="fr-FR" dirty="0"/>
          </a:p>
        </p:txBody>
      </p:sp>
      <p:sp>
        <p:nvSpPr>
          <p:cNvPr id="3" name="Espace réservé du contenu 2">
            <a:extLst>
              <a:ext uri="{FF2B5EF4-FFF2-40B4-BE49-F238E27FC236}">
                <a16:creationId xmlns:a16="http://schemas.microsoft.com/office/drawing/2014/main" id="{8EC29044-E16F-4481-A6AD-69CD66F7C531}"/>
              </a:ext>
            </a:extLst>
          </p:cNvPr>
          <p:cNvSpPr>
            <a:spLocks noGrp="1"/>
          </p:cNvSpPr>
          <p:nvPr>
            <p:ph idx="1"/>
          </p:nvPr>
        </p:nvSpPr>
        <p:spPr/>
        <p:txBody>
          <a:bodyPr>
            <a:normAutofit fontScale="70000" lnSpcReduction="20000"/>
          </a:bodyPr>
          <a:lstStyle/>
          <a:p>
            <a:pPr marL="0" indent="0" algn="ctr">
              <a:buNone/>
            </a:pPr>
            <a:r>
              <a:rPr lang="fr-FR" b="1" dirty="0">
                <a:solidFill>
                  <a:srgbClr val="FF0000"/>
                </a:solidFill>
                <a:latin typeface="Tahoma" panose="020B0604030504040204" pitchFamily="34" charset="0"/>
                <a:ea typeface="Tahoma" panose="020B0604030504040204" pitchFamily="34" charset="0"/>
                <a:cs typeface="Tahoma" panose="020B0604030504040204" pitchFamily="34" charset="0"/>
              </a:rPr>
              <a:t>Un budget qui l’engage moins financièrement !</a:t>
            </a:r>
          </a:p>
          <a:p>
            <a:pPr marL="0" indent="0" algn="ctr">
              <a:buNone/>
            </a:pPr>
            <a:r>
              <a:rPr lang="fr-FR" dirty="0">
                <a:latin typeface="Tahoma" panose="020B0604030504040204" pitchFamily="34" charset="0"/>
                <a:ea typeface="Tahoma" panose="020B0604030504040204" pitchFamily="34" charset="0"/>
                <a:cs typeface="Tahoma" panose="020B0604030504040204" pitchFamily="34" charset="0"/>
              </a:rPr>
              <a:t>Certaines expertises sont maintenant à la charge du CSE </a:t>
            </a:r>
          </a:p>
          <a:p>
            <a:pPr marL="0" indent="0" algn="ctr">
              <a:buNone/>
            </a:pPr>
            <a:r>
              <a:rPr lang="fr-FR" dirty="0">
                <a:latin typeface="Tahoma" panose="020B0604030504040204" pitchFamily="34" charset="0"/>
                <a:ea typeface="Tahoma" panose="020B0604030504040204" pitchFamily="34" charset="0"/>
                <a:cs typeface="Tahoma" panose="020B0604030504040204" pitchFamily="34" charset="0"/>
              </a:rPr>
              <a:t>à hauteur de 20% </a:t>
            </a:r>
          </a:p>
          <a:p>
            <a:pPr marL="0" indent="0">
              <a:buNone/>
            </a:pPr>
            <a:endParaRPr lang="fr-FR" dirty="0"/>
          </a:p>
          <a:p>
            <a:r>
              <a:rPr lang="fr-FR" dirty="0">
                <a:latin typeface="Tahoma" panose="020B0604030504040204" pitchFamily="34" charset="0"/>
                <a:ea typeface="Tahoma" panose="020B0604030504040204" pitchFamily="34" charset="0"/>
                <a:cs typeface="Tahoma" panose="020B0604030504040204" pitchFamily="34" charset="0"/>
              </a:rPr>
              <a:t>Dans le cadre de la consultation récurrente </a:t>
            </a:r>
            <a:r>
              <a:rPr lang="fr-FR" b="1" dirty="0">
                <a:latin typeface="Tahoma" panose="020B0604030504040204" pitchFamily="34" charset="0"/>
                <a:ea typeface="Tahoma" panose="020B0604030504040204" pitchFamily="34" charset="0"/>
                <a:cs typeface="Tahoma" panose="020B0604030504040204" pitchFamily="34" charset="0"/>
              </a:rPr>
              <a:t>sur les orientations stratégiques </a:t>
            </a:r>
            <a:r>
              <a:rPr lang="fr-FR" dirty="0">
                <a:latin typeface="Tahoma" panose="020B0604030504040204" pitchFamily="34" charset="0"/>
                <a:ea typeface="Tahoma" panose="020B0604030504040204" pitchFamily="34" charset="0"/>
                <a:cs typeface="Tahoma" panose="020B0604030504040204" pitchFamily="34" charset="0"/>
              </a:rPr>
              <a:t>de l’entreprise.</a:t>
            </a:r>
          </a:p>
          <a:p>
            <a:r>
              <a:rPr lang="fr-FR" dirty="0">
                <a:latin typeface="Tahoma" panose="020B0604030504040204" pitchFamily="34" charset="0"/>
                <a:ea typeface="Tahoma" panose="020B0604030504040204" pitchFamily="34" charset="0"/>
                <a:cs typeface="Tahoma" panose="020B0604030504040204" pitchFamily="34" charset="0"/>
              </a:rPr>
              <a:t>En cas de projet d’aménagement important modifiant </a:t>
            </a:r>
            <a:r>
              <a:rPr lang="fr-FR" b="1" dirty="0">
                <a:latin typeface="Tahoma" panose="020B0604030504040204" pitchFamily="34" charset="0"/>
                <a:ea typeface="Tahoma" panose="020B0604030504040204" pitchFamily="34" charset="0"/>
                <a:cs typeface="Tahoma" panose="020B0604030504040204" pitchFamily="34" charset="0"/>
              </a:rPr>
              <a:t>les conditions de santé et de sécurité ou les conditions de travail</a:t>
            </a:r>
            <a:r>
              <a:rPr lang="fr-FR" dirty="0">
                <a:latin typeface="Tahoma" panose="020B0604030504040204" pitchFamily="34" charset="0"/>
                <a:ea typeface="Tahoma" panose="020B0604030504040204" pitchFamily="34" charset="0"/>
                <a:cs typeface="Tahoma" panose="020B0604030504040204" pitchFamily="34" charset="0"/>
              </a:rPr>
              <a:t>.</a:t>
            </a:r>
          </a:p>
          <a:p>
            <a:r>
              <a:rPr lang="fr-FR" dirty="0">
                <a:latin typeface="Tahoma" panose="020B0604030504040204" pitchFamily="34" charset="0"/>
                <a:ea typeface="Tahoma" panose="020B0604030504040204" pitchFamily="34" charset="0"/>
                <a:cs typeface="Tahoma" panose="020B0604030504040204" pitchFamily="34" charset="0"/>
              </a:rPr>
              <a:t>De droit d’</a:t>
            </a:r>
            <a:r>
              <a:rPr lang="fr-FR" b="1" dirty="0">
                <a:latin typeface="Tahoma" panose="020B0604030504040204" pitchFamily="34" charset="0"/>
                <a:ea typeface="Tahoma" panose="020B0604030504040204" pitchFamily="34" charset="0"/>
                <a:cs typeface="Tahoma" panose="020B0604030504040204" pitchFamily="34" charset="0"/>
              </a:rPr>
              <a:t>alerte économique </a:t>
            </a:r>
            <a:r>
              <a:rPr lang="fr-FR" dirty="0">
                <a:latin typeface="Tahoma" panose="020B0604030504040204" pitchFamily="34" charset="0"/>
                <a:ea typeface="Tahoma" panose="020B0604030504040204" pitchFamily="34" charset="0"/>
                <a:cs typeface="Tahoma" panose="020B0604030504040204" pitchFamily="34" charset="0"/>
              </a:rPr>
              <a:t>du CSE en cas de situation préoccupante de l’entreprise</a:t>
            </a:r>
          </a:p>
          <a:p>
            <a:pPr marL="0" indent="0">
              <a:buNone/>
            </a:pPr>
            <a:r>
              <a:rPr lang="fr-FR" b="1" u="sng" dirty="0">
                <a:solidFill>
                  <a:srgbClr val="FF0000"/>
                </a:solidFill>
                <a:latin typeface="Tahoma" panose="020B0604030504040204" pitchFamily="34" charset="0"/>
                <a:ea typeface="Tahoma" panose="020B0604030504040204" pitchFamily="34" charset="0"/>
                <a:cs typeface="Tahoma" panose="020B0604030504040204" pitchFamily="34" charset="0"/>
              </a:rPr>
              <a:t>Conséquence</a:t>
            </a:r>
            <a:r>
              <a:rPr lang="fr-FR" dirty="0">
                <a:latin typeface="Tahoma" panose="020B0604030504040204" pitchFamily="34" charset="0"/>
                <a:ea typeface="Tahoma" panose="020B0604030504040204" pitchFamily="34" charset="0"/>
                <a:cs typeface="Tahoma" panose="020B0604030504040204" pitchFamily="34" charset="0"/>
              </a:rPr>
              <a:t> : avec le seul budget du CSE, il faudra tout faire et tout traiter. Il devra prendre tout en charge, y compris 20% des frais de chaque expertise demandée. Il y aura donc à chaque fois des choix à faire.</a:t>
            </a:r>
          </a:p>
          <a:p>
            <a:pPr marL="0" indent="0">
              <a:buNone/>
            </a:pPr>
            <a:r>
              <a:rPr lang="fr-FR" dirty="0">
                <a:latin typeface="Tahoma" panose="020B0604030504040204" pitchFamily="34" charset="0"/>
                <a:ea typeface="Tahoma" panose="020B0604030504040204" pitchFamily="34" charset="0"/>
                <a:cs typeface="Tahoma" panose="020B0604030504040204" pitchFamily="34" charset="0"/>
              </a:rPr>
              <a:t>Il faudra bien prendre cela en considération et ne pas prendre le risque de transférer de l’argent du budget de fonctionnement vers le budget social.</a:t>
            </a:r>
          </a:p>
          <a:p>
            <a:endParaRPr lang="fr-FR" dirty="0">
              <a:latin typeface="Tahoma" panose="020B0604030504040204" pitchFamily="34" charset="0"/>
              <a:ea typeface="Tahoma" panose="020B0604030504040204" pitchFamily="34" charset="0"/>
              <a:cs typeface="Tahoma" panose="020B0604030504040204" pitchFamily="34" charset="0"/>
            </a:endParaRPr>
          </a:p>
          <a:p>
            <a:pPr marL="0" indent="0">
              <a:buNone/>
            </a:pPr>
            <a:endParaRPr lang="fr-FR" dirty="0">
              <a:latin typeface="Tahoma" panose="020B0604030504040204" pitchFamily="34" charset="0"/>
              <a:ea typeface="Tahoma" panose="020B0604030504040204" pitchFamily="34" charset="0"/>
              <a:cs typeface="Tahoma" panose="020B0604030504040204" pitchFamily="34" charset="0"/>
            </a:endParaRPr>
          </a:p>
          <a:p>
            <a:pPr marL="0" indent="0" algn="just">
              <a:buNone/>
            </a:pPr>
            <a:endParaRPr lang="fr-FR"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1308436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D74074-DAD9-4FEC-97C0-3AFCF0FBFA24}"/>
              </a:ext>
            </a:extLst>
          </p:cNvPr>
          <p:cNvSpPr>
            <a:spLocks noGrp="1"/>
          </p:cNvSpPr>
          <p:nvPr>
            <p:ph type="title"/>
          </p:nvPr>
        </p:nvSpPr>
        <p:spPr/>
        <p:txBody>
          <a:bodyPr/>
          <a:lstStyle/>
          <a:p>
            <a:pPr algn="ctr"/>
            <a:r>
              <a:rPr lang="fr-FR" b="1" dirty="0">
                <a:latin typeface="Tahoma" panose="020B0604030504040204" pitchFamily="34" charset="0"/>
                <a:ea typeface="Tahoma" panose="020B0604030504040204" pitchFamily="34" charset="0"/>
                <a:cs typeface="Tahoma" panose="020B0604030504040204" pitchFamily="34" charset="0"/>
              </a:rPr>
              <a:t>Intérêts des employeurs (2)</a:t>
            </a:r>
            <a:endParaRPr lang="fr-FR" dirty="0"/>
          </a:p>
        </p:txBody>
      </p:sp>
      <p:sp>
        <p:nvSpPr>
          <p:cNvPr id="3" name="Espace réservé du contenu 2">
            <a:extLst>
              <a:ext uri="{FF2B5EF4-FFF2-40B4-BE49-F238E27FC236}">
                <a16:creationId xmlns:a16="http://schemas.microsoft.com/office/drawing/2014/main" id="{FAC22C30-C8D9-4641-9B77-ACD94CDDF752}"/>
              </a:ext>
            </a:extLst>
          </p:cNvPr>
          <p:cNvSpPr>
            <a:spLocks noGrp="1"/>
          </p:cNvSpPr>
          <p:nvPr>
            <p:ph idx="1"/>
          </p:nvPr>
        </p:nvSpPr>
        <p:spPr>
          <a:xfrm>
            <a:off x="483093" y="1585928"/>
            <a:ext cx="10515600" cy="4351338"/>
          </a:xfrm>
        </p:spPr>
        <p:txBody>
          <a:bodyPr>
            <a:normAutofit lnSpcReduction="10000"/>
          </a:bodyPr>
          <a:lstStyle/>
          <a:p>
            <a:pPr marL="0" indent="0" algn="just">
              <a:buNone/>
            </a:pPr>
            <a:r>
              <a:rPr lang="fr-FR" b="1" u="sng" dirty="0">
                <a:latin typeface="Tahoma" panose="020B0604030504040204" pitchFamily="34" charset="0"/>
                <a:ea typeface="Tahoma" panose="020B0604030504040204" pitchFamily="34" charset="0"/>
                <a:cs typeface="Tahoma" panose="020B0604030504040204" pitchFamily="34" charset="0"/>
              </a:rPr>
              <a:t>Un budget unique, calculé sur la base de 0,2 % de la masse salariale </a:t>
            </a:r>
            <a:r>
              <a:rPr lang="fr-FR" b="1" dirty="0">
                <a:latin typeface="Tahoma" panose="020B0604030504040204" pitchFamily="34" charset="0"/>
                <a:ea typeface="Tahoma" panose="020B0604030504040204" pitchFamily="34" charset="0"/>
                <a:cs typeface="Tahoma" panose="020B0604030504040204" pitchFamily="34" charset="0"/>
              </a:rPr>
              <a:t>mais plus en référence à la ligne 641 du plan comptable mais </a:t>
            </a:r>
            <a:r>
              <a:rPr lang="fr-FR" b="1" u="sng" dirty="0">
                <a:latin typeface="Tahoma" panose="020B0604030504040204" pitchFamily="34" charset="0"/>
                <a:ea typeface="Tahoma" panose="020B0604030504040204" pitchFamily="34" charset="0"/>
                <a:cs typeface="Tahoma" panose="020B0604030504040204" pitchFamily="34" charset="0"/>
              </a:rPr>
              <a:t>sur les sommes déclarées à l’URSSAF</a:t>
            </a:r>
            <a:r>
              <a:rPr lang="fr-FR" b="1" dirty="0">
                <a:latin typeface="Tahoma" panose="020B0604030504040204" pitchFamily="34" charset="0"/>
                <a:ea typeface="Tahoma" panose="020B0604030504040204" pitchFamily="34" charset="0"/>
                <a:cs typeface="Tahoma" panose="020B0604030504040204" pitchFamily="34" charset="0"/>
              </a:rPr>
              <a:t>. </a:t>
            </a:r>
          </a:p>
          <a:p>
            <a:pPr marL="0" indent="0" algn="just">
              <a:buNone/>
            </a:pPr>
            <a:endParaRPr lang="fr-FR" b="1" dirty="0">
              <a:latin typeface="Tahoma" panose="020B0604030504040204" pitchFamily="34" charset="0"/>
              <a:ea typeface="Tahoma" panose="020B0604030504040204" pitchFamily="34" charset="0"/>
              <a:cs typeface="Tahoma" panose="020B0604030504040204" pitchFamily="34" charset="0"/>
            </a:endParaRPr>
          </a:p>
          <a:p>
            <a:pPr marL="0" indent="0" algn="ctr">
              <a:buNone/>
            </a:pPr>
            <a:r>
              <a:rPr lang="fr-FR" b="1" dirty="0">
                <a:latin typeface="Tahoma" panose="020B0604030504040204" pitchFamily="34" charset="0"/>
                <a:ea typeface="Tahoma" panose="020B0604030504040204" pitchFamily="34" charset="0"/>
                <a:cs typeface="Tahoma" panose="020B0604030504040204" pitchFamily="34" charset="0"/>
              </a:rPr>
              <a:t>Ce calcul est bien sûr à notre désavantage.</a:t>
            </a:r>
          </a:p>
          <a:p>
            <a:pPr marL="0" indent="0" algn="just">
              <a:buNone/>
            </a:pPr>
            <a:endParaRPr lang="fr-FR"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fr-FR" b="1" dirty="0">
                <a:solidFill>
                  <a:srgbClr val="FF0000"/>
                </a:solidFill>
                <a:latin typeface="Tahoma" panose="020B0604030504040204" pitchFamily="34" charset="0"/>
                <a:ea typeface="Tahoma" panose="020B0604030504040204" pitchFamily="34" charset="0"/>
                <a:cs typeface="Tahoma" panose="020B0604030504040204" pitchFamily="34" charset="0"/>
              </a:rPr>
              <a:t>Les sommes déclarées, autres que des salaires qui y figuraient, sautent comme les indemnités légales et conventionnelles de licenciement</a:t>
            </a:r>
          </a:p>
          <a:p>
            <a:pPr marL="0" indent="0">
              <a:buNone/>
            </a:pPr>
            <a:endParaRPr lang="fr-FR" dirty="0">
              <a:latin typeface="Tahoma" panose="020B0604030504040204" pitchFamily="34" charset="0"/>
              <a:ea typeface="Tahoma" panose="020B0604030504040204" pitchFamily="34" charset="0"/>
              <a:cs typeface="Tahoma" panose="020B0604030504040204" pitchFamily="34" charset="0"/>
            </a:endParaRPr>
          </a:p>
          <a:p>
            <a:pPr marL="0" indent="0">
              <a:buNone/>
            </a:pPr>
            <a:endParaRPr lang="fr-FR" dirty="0">
              <a:latin typeface="Tahoma" panose="020B0604030504040204" pitchFamily="34" charset="0"/>
              <a:ea typeface="Tahoma" panose="020B0604030504040204" pitchFamily="34" charset="0"/>
              <a:cs typeface="Tahoma" panose="020B0604030504040204" pitchFamily="34" charset="0"/>
            </a:endParaRPr>
          </a:p>
          <a:p>
            <a:pPr marL="0" indent="0">
              <a:buNone/>
            </a:pPr>
            <a:endParaRPr lang="fr-FR" dirty="0">
              <a:latin typeface="Tahoma" panose="020B0604030504040204" pitchFamily="34" charset="0"/>
              <a:ea typeface="Tahoma" panose="020B0604030504040204" pitchFamily="34" charset="0"/>
              <a:cs typeface="Tahoma" panose="020B0604030504040204" pitchFamily="34" charset="0"/>
            </a:endParaRPr>
          </a:p>
          <a:p>
            <a:pPr marL="0" indent="0">
              <a:buNone/>
            </a:pPr>
            <a:endParaRPr lang="fr-FR" dirty="0">
              <a:latin typeface="Tahoma" panose="020B0604030504040204" pitchFamily="34" charset="0"/>
              <a:ea typeface="Tahoma" panose="020B0604030504040204" pitchFamily="34" charset="0"/>
              <a:cs typeface="Tahoma" panose="020B0604030504040204" pitchFamily="34" charset="0"/>
            </a:endParaRPr>
          </a:p>
          <a:p>
            <a:pPr marL="0" indent="0">
              <a:buNone/>
            </a:pPr>
            <a:endParaRPr lang="fr-FR"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8358693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D74074-DAD9-4FEC-97C0-3AFCF0FBFA24}"/>
              </a:ext>
            </a:extLst>
          </p:cNvPr>
          <p:cNvSpPr>
            <a:spLocks noGrp="1"/>
          </p:cNvSpPr>
          <p:nvPr>
            <p:ph type="title"/>
          </p:nvPr>
        </p:nvSpPr>
        <p:spPr/>
        <p:txBody>
          <a:bodyPr/>
          <a:lstStyle/>
          <a:p>
            <a:pPr algn="ctr"/>
            <a:r>
              <a:rPr lang="fr-FR" b="1" dirty="0">
                <a:latin typeface="Tahoma" panose="020B0604030504040204" pitchFamily="34" charset="0"/>
                <a:ea typeface="Tahoma" panose="020B0604030504040204" pitchFamily="34" charset="0"/>
                <a:cs typeface="Tahoma" panose="020B0604030504040204" pitchFamily="34" charset="0"/>
              </a:rPr>
              <a:t>Intérêts des employeurs (2)</a:t>
            </a:r>
            <a:endParaRPr lang="fr-FR" dirty="0"/>
          </a:p>
        </p:txBody>
      </p:sp>
      <p:sp>
        <p:nvSpPr>
          <p:cNvPr id="3" name="Espace réservé du contenu 2">
            <a:extLst>
              <a:ext uri="{FF2B5EF4-FFF2-40B4-BE49-F238E27FC236}">
                <a16:creationId xmlns:a16="http://schemas.microsoft.com/office/drawing/2014/main" id="{FAC22C30-C8D9-4641-9B77-ACD94CDDF752}"/>
              </a:ext>
            </a:extLst>
          </p:cNvPr>
          <p:cNvSpPr>
            <a:spLocks noGrp="1"/>
          </p:cNvSpPr>
          <p:nvPr>
            <p:ph idx="1"/>
          </p:nvPr>
        </p:nvSpPr>
        <p:spPr/>
        <p:txBody>
          <a:bodyPr>
            <a:normAutofit/>
          </a:bodyPr>
          <a:lstStyle/>
          <a:p>
            <a:pPr marL="0" indent="0">
              <a:buNone/>
            </a:pPr>
            <a:r>
              <a:rPr lang="fr-FR" u="sng" dirty="0">
                <a:latin typeface="Tahoma" panose="020B0604030504040204" pitchFamily="34" charset="0"/>
                <a:ea typeface="Tahoma" panose="020B0604030504040204" pitchFamily="34" charset="0"/>
                <a:cs typeface="Tahoma" panose="020B0604030504040204" pitchFamily="34" charset="0"/>
              </a:rPr>
              <a:t>Un budget unique, calculé sur la base de 0,2 % de la masse salariale </a:t>
            </a:r>
            <a:r>
              <a:rPr lang="fr-FR" dirty="0">
                <a:latin typeface="Tahoma" panose="020B0604030504040204" pitchFamily="34" charset="0"/>
                <a:ea typeface="Tahoma" panose="020B0604030504040204" pitchFamily="34" charset="0"/>
                <a:cs typeface="Tahoma" panose="020B0604030504040204" pitchFamily="34" charset="0"/>
              </a:rPr>
              <a:t>mais plus en référence à la ligne 641 du plan comptable mais </a:t>
            </a:r>
            <a:r>
              <a:rPr lang="fr-FR" u="sng" dirty="0">
                <a:latin typeface="Tahoma" panose="020B0604030504040204" pitchFamily="34" charset="0"/>
                <a:ea typeface="Tahoma" panose="020B0604030504040204" pitchFamily="34" charset="0"/>
                <a:cs typeface="Tahoma" panose="020B0604030504040204" pitchFamily="34" charset="0"/>
              </a:rPr>
              <a:t>sur les sommes déclarées à l’URSSAF</a:t>
            </a:r>
            <a:r>
              <a:rPr lang="fr-FR" dirty="0">
                <a:latin typeface="Tahoma" panose="020B0604030504040204" pitchFamily="34" charset="0"/>
                <a:ea typeface="Tahoma" panose="020B0604030504040204" pitchFamily="34" charset="0"/>
                <a:cs typeface="Tahoma" panose="020B0604030504040204" pitchFamily="34" charset="0"/>
              </a:rPr>
              <a:t>. </a:t>
            </a:r>
          </a:p>
          <a:p>
            <a:pPr marL="0" indent="0">
              <a:buNone/>
            </a:pPr>
            <a:endParaRPr lang="fr-FR" dirty="0">
              <a:latin typeface="Tahoma" panose="020B0604030504040204" pitchFamily="34" charset="0"/>
              <a:ea typeface="Tahoma" panose="020B0604030504040204" pitchFamily="34" charset="0"/>
              <a:cs typeface="Tahoma" panose="020B0604030504040204" pitchFamily="34" charset="0"/>
            </a:endParaRPr>
          </a:p>
          <a:p>
            <a:pPr marL="0" indent="0">
              <a:buNone/>
            </a:pPr>
            <a:endParaRPr lang="fr-FR" dirty="0">
              <a:latin typeface="Tahoma" panose="020B0604030504040204" pitchFamily="34" charset="0"/>
              <a:ea typeface="Tahoma" panose="020B0604030504040204" pitchFamily="34" charset="0"/>
              <a:cs typeface="Tahoma" panose="020B0604030504040204" pitchFamily="34" charset="0"/>
            </a:endParaRPr>
          </a:p>
        </p:txBody>
      </p:sp>
      <p:pic>
        <p:nvPicPr>
          <p:cNvPr id="4" name="Image 3">
            <a:extLst>
              <a:ext uri="{FF2B5EF4-FFF2-40B4-BE49-F238E27FC236}">
                <a16:creationId xmlns:a16="http://schemas.microsoft.com/office/drawing/2014/main" id="{1E7E9847-98C7-47E1-B819-5B60DB5D983E}"/>
              </a:ext>
            </a:extLst>
          </p:cNvPr>
          <p:cNvPicPr>
            <a:picLocks noChangeAspect="1"/>
          </p:cNvPicPr>
          <p:nvPr/>
        </p:nvPicPr>
        <p:blipFill>
          <a:blip r:embed="rId2"/>
          <a:stretch>
            <a:fillRect/>
          </a:stretch>
        </p:blipFill>
        <p:spPr>
          <a:xfrm>
            <a:off x="1785713" y="3295013"/>
            <a:ext cx="7561073" cy="1954988"/>
          </a:xfrm>
          <a:prstGeom prst="rect">
            <a:avLst/>
          </a:prstGeom>
        </p:spPr>
      </p:pic>
    </p:spTree>
    <p:extLst>
      <p:ext uri="{BB962C8B-B14F-4D97-AF65-F5344CB8AC3E}">
        <p14:creationId xmlns:p14="http://schemas.microsoft.com/office/powerpoint/2010/main" val="40210999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89D7BE-007B-4EF7-AAD3-91D8C17A9759}"/>
              </a:ext>
            </a:extLst>
          </p:cNvPr>
          <p:cNvSpPr>
            <a:spLocks noGrp="1"/>
          </p:cNvSpPr>
          <p:nvPr>
            <p:ph type="title"/>
          </p:nvPr>
        </p:nvSpPr>
        <p:spPr>
          <a:xfrm>
            <a:off x="838200" y="365126"/>
            <a:ext cx="10515600" cy="851116"/>
          </a:xfrm>
        </p:spPr>
        <p:txBody>
          <a:bodyPr/>
          <a:lstStyle/>
          <a:p>
            <a:pPr algn="ctr"/>
            <a:r>
              <a:rPr lang="fr-FR" b="1" dirty="0">
                <a:latin typeface="Tahoma" panose="020B0604030504040204" pitchFamily="34" charset="0"/>
                <a:ea typeface="Tahoma" panose="020B0604030504040204" pitchFamily="34" charset="0"/>
                <a:cs typeface="Tahoma" panose="020B0604030504040204" pitchFamily="34" charset="0"/>
              </a:rPr>
              <a:t>Intérêts des employeurs (2)</a:t>
            </a:r>
            <a:endParaRPr lang="fr-FR" dirty="0"/>
          </a:p>
        </p:txBody>
      </p:sp>
      <p:sp>
        <p:nvSpPr>
          <p:cNvPr id="3" name="Espace réservé du contenu 2">
            <a:extLst>
              <a:ext uri="{FF2B5EF4-FFF2-40B4-BE49-F238E27FC236}">
                <a16:creationId xmlns:a16="http://schemas.microsoft.com/office/drawing/2014/main" id="{394E6F6E-EF59-46A8-AA90-3E6E30BC75EA}"/>
              </a:ext>
            </a:extLst>
          </p:cNvPr>
          <p:cNvSpPr>
            <a:spLocks noGrp="1"/>
          </p:cNvSpPr>
          <p:nvPr>
            <p:ph idx="1"/>
          </p:nvPr>
        </p:nvSpPr>
        <p:spPr>
          <a:xfrm>
            <a:off x="838200" y="1216242"/>
            <a:ext cx="10515600" cy="4960721"/>
          </a:xfrm>
        </p:spPr>
        <p:txBody>
          <a:bodyPr>
            <a:normAutofit fontScale="25000" lnSpcReduction="20000"/>
          </a:bodyPr>
          <a:lstStyle/>
          <a:p>
            <a:pPr marL="0" indent="0" algn="ctr">
              <a:buNone/>
            </a:pPr>
            <a:r>
              <a:rPr lang="fr-FR" sz="5600" b="1" dirty="0">
                <a:solidFill>
                  <a:srgbClr val="FF0000"/>
                </a:solidFill>
                <a:latin typeface="Tahoma" panose="020B0604030504040204" pitchFamily="34" charset="0"/>
                <a:ea typeface="Tahoma" panose="020B0604030504040204" pitchFamily="34" charset="0"/>
                <a:cs typeface="Tahoma" panose="020B0604030504040204" pitchFamily="34" charset="0"/>
              </a:rPr>
              <a:t>Les deux budgets du CSE</a:t>
            </a:r>
          </a:p>
          <a:p>
            <a:pPr marL="0" indent="0" algn="ctr">
              <a:buNone/>
            </a:pPr>
            <a:r>
              <a:rPr lang="fr-FR" sz="5600" b="1" u="sng" dirty="0">
                <a:solidFill>
                  <a:srgbClr val="FF0000"/>
                </a:solidFill>
                <a:latin typeface="Tahoma" panose="020B0604030504040204" pitchFamily="34" charset="0"/>
                <a:ea typeface="Tahoma" panose="020B0604030504040204" pitchFamily="34" charset="0"/>
                <a:cs typeface="Tahoma" panose="020B0604030504040204" pitchFamily="34" charset="0"/>
              </a:rPr>
              <a:t>Le budget AEP</a:t>
            </a:r>
            <a:r>
              <a:rPr lang="fr-FR" sz="56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fr-FR" sz="5600" b="1" u="sng" dirty="0">
                <a:solidFill>
                  <a:srgbClr val="FF0000"/>
                </a:solidFill>
                <a:latin typeface="Tahoma" panose="020B0604030504040204" pitchFamily="34" charset="0"/>
                <a:ea typeface="Tahoma" panose="020B0604030504040204" pitchFamily="34" charset="0"/>
                <a:cs typeface="Tahoma" panose="020B0604030504040204" pitchFamily="34" charset="0"/>
              </a:rPr>
              <a:t>(budget des activités économiques et professionnelles) </a:t>
            </a:r>
            <a:r>
              <a:rPr lang="fr-FR" sz="5600" b="1" dirty="0">
                <a:solidFill>
                  <a:srgbClr val="FF0000"/>
                </a:solidFill>
                <a:latin typeface="Tahoma" panose="020B0604030504040204" pitchFamily="34" charset="0"/>
                <a:ea typeface="Tahoma" panose="020B0604030504040204" pitchFamily="34" charset="0"/>
                <a:cs typeface="Tahoma" panose="020B0604030504040204" pitchFamily="34" charset="0"/>
              </a:rPr>
              <a:t>: </a:t>
            </a:r>
          </a:p>
          <a:p>
            <a:pPr>
              <a:buFontTx/>
              <a:buChar char="-"/>
            </a:pPr>
            <a:r>
              <a:rPr lang="fr-FR" sz="5600" b="1" dirty="0">
                <a:latin typeface="Tahoma" panose="020B0604030504040204" pitchFamily="34" charset="0"/>
                <a:ea typeface="Tahoma" panose="020B0604030504040204" pitchFamily="34" charset="0"/>
                <a:cs typeface="Tahoma" panose="020B0604030504040204" pitchFamily="34" charset="0"/>
              </a:rPr>
              <a:t>Il doit permettre le financement à la formation des délégués syndicaux.</a:t>
            </a:r>
          </a:p>
          <a:p>
            <a:pPr>
              <a:buFontTx/>
              <a:buChar char="-"/>
            </a:pPr>
            <a:r>
              <a:rPr lang="fr-FR" sz="5600" b="1" dirty="0">
                <a:latin typeface="Tahoma" panose="020B0604030504040204" pitchFamily="34" charset="0"/>
                <a:ea typeface="Tahoma" panose="020B0604030504040204" pitchFamily="34" charset="0"/>
                <a:cs typeface="Tahoma" panose="020B0604030504040204" pitchFamily="34" charset="0"/>
              </a:rPr>
              <a:t>Il doit maintenant prendre en charge 20% de toute expertise demandée.</a:t>
            </a:r>
          </a:p>
          <a:p>
            <a:pPr>
              <a:buFontTx/>
              <a:buChar char="-"/>
            </a:pPr>
            <a:r>
              <a:rPr lang="fr-FR" sz="5600" b="1" dirty="0">
                <a:latin typeface="Tahoma" panose="020B0604030504040204" pitchFamily="34" charset="0"/>
                <a:ea typeface="Tahoma" panose="020B0604030504040204" pitchFamily="34" charset="0"/>
                <a:cs typeface="Tahoma" panose="020B0604030504040204" pitchFamily="34" charset="0"/>
              </a:rPr>
              <a:t>Il doit payer le recours obligatoire à un expert-comptable si ressources &gt; 153 000 €.</a:t>
            </a:r>
          </a:p>
          <a:p>
            <a:pPr>
              <a:buFontTx/>
              <a:buChar char="-"/>
            </a:pPr>
            <a:r>
              <a:rPr lang="fr-FR" sz="5600" b="1" dirty="0">
                <a:latin typeface="Tahoma" panose="020B0604030504040204" pitchFamily="34" charset="0"/>
                <a:ea typeface="Tahoma" panose="020B0604030504040204" pitchFamily="34" charset="0"/>
                <a:cs typeface="Tahoma" panose="020B0604030504040204" pitchFamily="34" charset="0"/>
              </a:rPr>
              <a:t>Il doit permettre d’acheter une documentation nécessaire à l’exercice de sa fonction.</a:t>
            </a:r>
          </a:p>
          <a:p>
            <a:pPr>
              <a:buFontTx/>
              <a:buChar char="-"/>
            </a:pPr>
            <a:r>
              <a:rPr lang="fr-FR" sz="5600" b="1" dirty="0">
                <a:latin typeface="Tahoma" panose="020B0604030504040204" pitchFamily="34" charset="0"/>
                <a:ea typeface="Tahoma" panose="020B0604030504040204" pitchFamily="34" charset="0"/>
                <a:cs typeface="Tahoma" panose="020B0604030504040204" pitchFamily="34" charset="0"/>
              </a:rPr>
              <a:t>Il doit pouvoir rembourser les frais de déplacement pour une mission demandée par le CSE ou une réunion en dehors de l’établissement pour préparer la prochaine réunion.</a:t>
            </a:r>
          </a:p>
          <a:p>
            <a:pPr marL="0" indent="0" algn="ctr">
              <a:buNone/>
            </a:pPr>
            <a:r>
              <a:rPr lang="fr-FR" sz="5600" b="1" dirty="0">
                <a:solidFill>
                  <a:srgbClr val="FF0000"/>
                </a:solidFill>
                <a:latin typeface="Tahoma" panose="020B0604030504040204" pitchFamily="34" charset="0"/>
                <a:ea typeface="Tahoma" panose="020B0604030504040204" pitchFamily="34" charset="0"/>
                <a:cs typeface="Tahoma" panose="020B0604030504040204" pitchFamily="34" charset="0"/>
              </a:rPr>
              <a:t>Attention : Il peut être utilisé pour financer les activités sociales et culturelles (une partie du montant du reliquat qui reste à définir)</a:t>
            </a:r>
          </a:p>
          <a:p>
            <a:pPr marL="0" indent="0" algn="ctr">
              <a:buNone/>
            </a:pPr>
            <a:r>
              <a:rPr lang="fr-FR" sz="5600" b="1" u="sng" dirty="0">
                <a:solidFill>
                  <a:srgbClr val="FF0000"/>
                </a:solidFill>
                <a:latin typeface="Tahoma" panose="020B0604030504040204" pitchFamily="34" charset="0"/>
                <a:ea typeface="Tahoma" panose="020B0604030504040204" pitchFamily="34" charset="0"/>
                <a:cs typeface="Tahoma" panose="020B0604030504040204" pitchFamily="34" charset="0"/>
              </a:rPr>
              <a:t>Mais vigilance </a:t>
            </a:r>
            <a:r>
              <a:rPr lang="fr-FR" sz="5600" b="1" dirty="0">
                <a:solidFill>
                  <a:srgbClr val="FF0000"/>
                </a:solidFill>
                <a:latin typeface="Tahoma" panose="020B0604030504040204" pitchFamily="34" charset="0"/>
                <a:ea typeface="Tahoma" panose="020B0604030504040204" pitchFamily="34" charset="0"/>
                <a:cs typeface="Tahoma" panose="020B0604030504040204" pitchFamily="34" charset="0"/>
              </a:rPr>
              <a:t>: </a:t>
            </a:r>
          </a:p>
          <a:p>
            <a:pPr marL="0" indent="0">
              <a:buNone/>
            </a:pPr>
            <a:r>
              <a:rPr lang="fr-FR" sz="5600" b="1" dirty="0">
                <a:latin typeface="Tahoma" panose="020B0604030504040204" pitchFamily="34" charset="0"/>
                <a:ea typeface="Tahoma" panose="020B0604030504040204" pitchFamily="34" charset="0"/>
                <a:cs typeface="Tahoma" panose="020B0604030504040204" pitchFamily="34" charset="0"/>
              </a:rPr>
              <a:t>Transférer une partie de budget de fonctionnement vers la budget social (dorénavant possible) peut être lourd de conséquences car le CSE doit pouvoir financièrement </a:t>
            </a:r>
          </a:p>
          <a:p>
            <a:pPr marL="0" indent="0">
              <a:buNone/>
            </a:pPr>
            <a:r>
              <a:rPr lang="fr-FR" sz="5600" b="1" dirty="0">
                <a:latin typeface="Tahoma" panose="020B0604030504040204" pitchFamily="34" charset="0"/>
                <a:ea typeface="Tahoma" panose="020B0604030504040204" pitchFamily="34" charset="0"/>
                <a:cs typeface="Tahoma" panose="020B0604030504040204" pitchFamily="34" charset="0"/>
              </a:rPr>
              <a:t>- ester en justice si l’employeur ne respecte pas les obligations de sécurité qui lui incombent,</a:t>
            </a:r>
          </a:p>
          <a:p>
            <a:pPr marL="0" indent="0">
              <a:buNone/>
            </a:pPr>
            <a:r>
              <a:rPr lang="fr-FR" sz="5600" b="1" dirty="0">
                <a:latin typeface="Tahoma" panose="020B0604030504040204" pitchFamily="34" charset="0"/>
                <a:ea typeface="Tahoma" panose="020B0604030504040204" pitchFamily="34" charset="0"/>
                <a:cs typeface="Tahoma" panose="020B0604030504040204" pitchFamily="34" charset="0"/>
              </a:rPr>
              <a:t>- payer les 20% de chaque expertise demandée.</a:t>
            </a:r>
          </a:p>
          <a:p>
            <a:pPr marL="0" indent="0">
              <a:buNone/>
            </a:pPr>
            <a:r>
              <a:rPr lang="fr-FR" sz="5600" b="1" u="sng" dirty="0">
                <a:solidFill>
                  <a:srgbClr val="FF0000"/>
                </a:solidFill>
                <a:latin typeface="Tahoma" panose="020B0604030504040204" pitchFamily="34" charset="0"/>
                <a:ea typeface="Tahoma" panose="020B0604030504040204" pitchFamily="34" charset="0"/>
                <a:cs typeface="Tahoma" panose="020B0604030504040204" pitchFamily="34" charset="0"/>
              </a:rPr>
              <a:t>En effet </a:t>
            </a:r>
            <a:r>
              <a:rPr lang="fr-FR" sz="5600" b="1" dirty="0">
                <a:latin typeface="Tahoma" panose="020B0604030504040204" pitchFamily="34" charset="0"/>
                <a:ea typeface="Tahoma" panose="020B0604030504040204" pitchFamily="34" charset="0"/>
                <a:cs typeface="Tahoma" panose="020B0604030504040204" pitchFamily="34" charset="0"/>
              </a:rPr>
              <a:t>: Si le CSE n’a pas les moyens de financer l’expertise sur son budget de fonctionnement, l’employeur devra la prendre en charge en sa totalité à condition que le CSE</a:t>
            </a:r>
          </a:p>
          <a:p>
            <a:pPr marL="0" indent="0">
              <a:buNone/>
            </a:pPr>
            <a:r>
              <a:rPr lang="fr-FR" sz="5600" b="1" dirty="0">
                <a:latin typeface="Tahoma" panose="020B0604030504040204" pitchFamily="34" charset="0"/>
                <a:ea typeface="Tahoma" panose="020B0604030504040204" pitchFamily="34" charset="0"/>
                <a:cs typeface="Tahoma" panose="020B0604030504040204" pitchFamily="34" charset="0"/>
              </a:rPr>
              <a:t>n’ait pas fait de transfert de son budget de fonctionnement vers son budget ASC au cours des 3 années précédentes et qu’il n’effectue plus de transfert de son budget de fonctionnement vers son budget ASC au cours des 3 années suivant l’expertise.</a:t>
            </a:r>
          </a:p>
          <a:p>
            <a:pPr marL="0" indent="0">
              <a:buNone/>
            </a:pPr>
            <a:endParaRPr lang="fr-FR" b="1" dirty="0">
              <a:latin typeface="Tahoma" panose="020B0604030504040204" pitchFamily="34" charset="0"/>
              <a:ea typeface="Tahoma" panose="020B0604030504040204" pitchFamily="34" charset="0"/>
              <a:cs typeface="Tahoma" panose="020B0604030504040204" pitchFamily="34" charset="0"/>
            </a:endParaRPr>
          </a:p>
          <a:p>
            <a:pPr marL="0" indent="0">
              <a:buNone/>
            </a:pPr>
            <a:r>
              <a:rPr lang="fr-FR" dirty="0"/>
              <a:t> </a:t>
            </a:r>
          </a:p>
          <a:p>
            <a:pPr marL="0" indent="0">
              <a:buNone/>
            </a:pPr>
            <a:endParaRPr lang="fr-FR" dirty="0"/>
          </a:p>
        </p:txBody>
      </p:sp>
    </p:spTree>
    <p:extLst>
      <p:ext uri="{BB962C8B-B14F-4D97-AF65-F5344CB8AC3E}">
        <p14:creationId xmlns:p14="http://schemas.microsoft.com/office/powerpoint/2010/main" val="9037412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89D7BE-007B-4EF7-AAD3-91D8C17A9759}"/>
              </a:ext>
            </a:extLst>
          </p:cNvPr>
          <p:cNvSpPr>
            <a:spLocks noGrp="1"/>
          </p:cNvSpPr>
          <p:nvPr>
            <p:ph type="title"/>
          </p:nvPr>
        </p:nvSpPr>
        <p:spPr/>
        <p:txBody>
          <a:bodyPr/>
          <a:lstStyle/>
          <a:p>
            <a:pPr algn="ctr"/>
            <a:r>
              <a:rPr lang="fr-FR" b="1" dirty="0">
                <a:latin typeface="Tahoma" panose="020B0604030504040204" pitchFamily="34" charset="0"/>
                <a:ea typeface="Tahoma" panose="020B0604030504040204" pitchFamily="34" charset="0"/>
                <a:cs typeface="Tahoma" panose="020B0604030504040204" pitchFamily="34" charset="0"/>
              </a:rPr>
              <a:t>Intérêts des employeurs (2)</a:t>
            </a:r>
            <a:endParaRPr lang="fr-FR" dirty="0"/>
          </a:p>
        </p:txBody>
      </p:sp>
      <mc:AlternateContent xmlns:mc="http://schemas.openxmlformats.org/markup-compatibility/2006" xmlns:a14="http://schemas.microsoft.com/office/drawing/2010/main">
        <mc:Choice Requires="a14">
          <p:sp>
            <p:nvSpPr>
              <p:cNvPr id="3" name="Espace réservé du contenu 2">
                <a:extLst>
                  <a:ext uri="{FF2B5EF4-FFF2-40B4-BE49-F238E27FC236}">
                    <a16:creationId xmlns:a16="http://schemas.microsoft.com/office/drawing/2014/main" id="{394E6F6E-EF59-46A8-AA90-3E6E30BC75EA}"/>
                  </a:ext>
                </a:extLst>
              </p:cNvPr>
              <p:cNvSpPr>
                <a:spLocks noGrp="1"/>
              </p:cNvSpPr>
              <p:nvPr>
                <p:ph idx="1"/>
              </p:nvPr>
            </p:nvSpPr>
            <p:spPr/>
            <p:txBody>
              <a:bodyPr>
                <a:normAutofit fontScale="55000" lnSpcReduction="20000"/>
              </a:bodyPr>
              <a:lstStyle/>
              <a:p>
                <a:pPr marL="0" indent="0" algn="ctr">
                  <a:buNone/>
                </a:pPr>
                <a:r>
                  <a:rPr lang="fr-FR" b="1" dirty="0">
                    <a:solidFill>
                      <a:srgbClr val="FF0000"/>
                    </a:solidFill>
                    <a:latin typeface="Tahoma" panose="020B0604030504040204" pitchFamily="34" charset="0"/>
                    <a:ea typeface="Tahoma" panose="020B0604030504040204" pitchFamily="34" charset="0"/>
                    <a:cs typeface="Tahoma" panose="020B0604030504040204" pitchFamily="34" charset="0"/>
                  </a:rPr>
                  <a:t>Les deux budgets du CSE</a:t>
                </a:r>
              </a:p>
              <a:p>
                <a:pPr marL="0" indent="0" algn="ctr">
                  <a:buNone/>
                </a:pPr>
                <a:r>
                  <a:rPr lang="fr-FR" b="1" u="sng" dirty="0">
                    <a:solidFill>
                      <a:srgbClr val="FF0000"/>
                    </a:solidFill>
                    <a:latin typeface="Tahoma" panose="020B0604030504040204" pitchFamily="34" charset="0"/>
                    <a:ea typeface="Tahoma" panose="020B0604030504040204" pitchFamily="34" charset="0"/>
                    <a:cs typeface="Tahoma" panose="020B0604030504040204" pitchFamily="34" charset="0"/>
                  </a:rPr>
                  <a:t>Le budget social et culturel (ASC) </a:t>
                </a:r>
                <a:r>
                  <a:rPr lang="fr-FR" b="1" dirty="0">
                    <a:solidFill>
                      <a:srgbClr val="FF0000"/>
                    </a:solidFill>
                    <a:latin typeface="Tahoma" panose="020B0604030504040204" pitchFamily="34" charset="0"/>
                    <a:ea typeface="Tahoma" panose="020B0604030504040204" pitchFamily="34" charset="0"/>
                    <a:cs typeface="Tahoma" panose="020B0604030504040204" pitchFamily="34" charset="0"/>
                  </a:rPr>
                  <a:t>: </a:t>
                </a:r>
              </a:p>
              <a:p>
                <a:pPr marL="0" indent="0">
                  <a:buNone/>
                </a:pPr>
                <a:r>
                  <a:rPr lang="fr-FR" dirty="0">
                    <a:latin typeface="Tahoma" panose="020B0604030504040204" pitchFamily="34" charset="0"/>
                    <a:ea typeface="Tahoma" panose="020B0604030504040204" pitchFamily="34" charset="0"/>
                    <a:cs typeface="Tahoma" panose="020B0604030504040204" pitchFamily="34" charset="0"/>
                  </a:rPr>
                  <a:t>Pour le CE, une des règles prévoyait que le budget du comité d’une année donnée </a:t>
                </a:r>
                <a:r>
                  <a:rPr lang="fr-FR" b="1" dirty="0">
                    <a:latin typeface="Tahoma" panose="020B0604030504040204" pitchFamily="34" charset="0"/>
                    <a:ea typeface="Tahoma" panose="020B0604030504040204" pitchFamily="34" charset="0"/>
                    <a:cs typeface="Tahoma" panose="020B0604030504040204" pitchFamily="34" charset="0"/>
                  </a:rPr>
                  <a:t>ne pouvait être inférieure à la meilleure des 3 dernières années</a:t>
                </a:r>
                <a:r>
                  <a:rPr lang="fr-FR" dirty="0">
                    <a:latin typeface="Tahoma" panose="020B0604030504040204" pitchFamily="34" charset="0"/>
                    <a:ea typeface="Tahoma" panose="020B0604030504040204" pitchFamily="34" charset="0"/>
                    <a:cs typeface="Tahoma" panose="020B0604030504040204" pitchFamily="34" charset="0"/>
                  </a:rPr>
                  <a:t>. </a:t>
                </a:r>
                <a:r>
                  <a:rPr lang="fr-FR" b="1" dirty="0">
                    <a:solidFill>
                      <a:srgbClr val="FF0000"/>
                    </a:solidFill>
                    <a:latin typeface="Tahoma" panose="020B0604030504040204" pitchFamily="34" charset="0"/>
                    <a:ea typeface="Tahoma" panose="020B0604030504040204" pitchFamily="34" charset="0"/>
                    <a:cs typeface="Tahoma" panose="020B0604030504040204" pitchFamily="34" charset="0"/>
                  </a:rPr>
                  <a:t>Ce minimum en valeur a disparu</a:t>
                </a:r>
                <a:r>
                  <a:rPr lang="fr-FR" dirty="0">
                    <a:latin typeface="Tahoma" panose="020B0604030504040204" pitchFamily="34" charset="0"/>
                    <a:ea typeface="Tahoma" panose="020B0604030504040204" pitchFamily="34" charset="0"/>
                    <a:cs typeface="Tahoma" panose="020B0604030504040204" pitchFamily="34" charset="0"/>
                  </a:rPr>
                  <a:t>.</a:t>
                </a:r>
                <a:endParaRPr lang="fr-FR" b="1" dirty="0">
                  <a:latin typeface="Tahoma" panose="020B0604030504040204" pitchFamily="34" charset="0"/>
                  <a:ea typeface="Tahoma" panose="020B0604030504040204" pitchFamily="34" charset="0"/>
                  <a:cs typeface="Tahoma" panose="020B0604030504040204" pitchFamily="34" charset="0"/>
                </a:endParaRPr>
              </a:p>
              <a:p>
                <a:pPr marL="0" indent="0">
                  <a:buNone/>
                </a:pPr>
                <a:r>
                  <a:rPr lang="fr-FR" b="1" dirty="0">
                    <a:latin typeface="Tahoma" panose="020B0604030504040204" pitchFamily="34" charset="0"/>
                    <a:ea typeface="Tahoma" panose="020B0604030504040204" pitchFamily="34" charset="0"/>
                    <a:cs typeface="Tahoma" panose="020B0604030504040204" pitchFamily="34" charset="0"/>
                  </a:rPr>
                  <a:t>Pour le CSE, il est juste prévu que le montant de ce budget soit fixé par accord d’entreprise</a:t>
                </a:r>
                <a:r>
                  <a:rPr lang="fr-FR" dirty="0">
                    <a:latin typeface="Tahoma" panose="020B0604030504040204" pitchFamily="34" charset="0"/>
                    <a:ea typeface="Tahoma" panose="020B0604030504040204" pitchFamily="34" charset="0"/>
                    <a:cs typeface="Tahoma" panose="020B0604030504040204" pitchFamily="34" charset="0"/>
                  </a:rPr>
                  <a:t>. </a:t>
                </a:r>
              </a:p>
              <a:p>
                <a:pPr marL="0" indent="0" algn="just">
                  <a:buNone/>
                </a:pPr>
                <a:r>
                  <a:rPr lang="fr-FR" b="1" dirty="0">
                    <a:latin typeface="Tahoma" panose="020B0604030504040204" pitchFamily="34" charset="0"/>
                    <a:ea typeface="Tahoma" panose="020B0604030504040204" pitchFamily="34" charset="0"/>
                    <a:cs typeface="Tahoma" panose="020B0604030504040204" pitchFamily="34" charset="0"/>
                  </a:rPr>
                  <a:t>Si aucun accord d’entreprise n’est conclu, une fois le CSE en place pour fixer le montant du budget des activités sociales et culturelles, on doit appliquer la règle en vertu de laquelle « le rapport de cette contribution de l’employeur à la masse salariale brute </a:t>
                </a:r>
                <a:r>
                  <a:rPr lang="fr-FR" b="1" u="sng" dirty="0">
                    <a:solidFill>
                      <a:srgbClr val="FF0000"/>
                    </a:solidFill>
                    <a:latin typeface="Tahoma" panose="020B0604030504040204" pitchFamily="34" charset="0"/>
                    <a:ea typeface="Tahoma" panose="020B0604030504040204" pitchFamily="34" charset="0"/>
                    <a:cs typeface="Tahoma" panose="020B0604030504040204" pitchFamily="34" charset="0"/>
                  </a:rPr>
                  <a:t>ne peut être inférieur au même rapport existant pour l’année précédente</a:t>
                </a:r>
                <a:r>
                  <a:rPr lang="fr-FR" b="1" dirty="0">
                    <a:latin typeface="Tahoma" panose="020B0604030504040204" pitchFamily="34" charset="0"/>
                    <a:ea typeface="Tahoma" panose="020B0604030504040204" pitchFamily="34" charset="0"/>
                    <a:cs typeface="Tahoma" panose="020B0604030504040204" pitchFamily="34" charset="0"/>
                  </a:rPr>
                  <a:t> ». </a:t>
                </a:r>
              </a:p>
              <a:p>
                <a:pPr marL="0" indent="0" algn="ctr">
                  <a:buNone/>
                </a:pPr>
                <a:r>
                  <a:rPr lang="fr-FR" b="1" u="sng" dirty="0">
                    <a:solidFill>
                      <a:srgbClr val="FF0000"/>
                    </a:solidFill>
                    <a:latin typeface="Tahoma" panose="020B0604030504040204" pitchFamily="34" charset="0"/>
                    <a:ea typeface="Tahoma" panose="020B0604030504040204" pitchFamily="34" charset="0"/>
                    <a:cs typeface="Tahoma" panose="020B0604030504040204" pitchFamily="34" charset="0"/>
                  </a:rPr>
                  <a:t>Calcul du premier budget ASC de l’année N du CSE : </a:t>
                </a:r>
              </a:p>
              <a:p>
                <a:pPr marL="0" indent="0">
                  <a:buNone/>
                </a:pPr>
                <a14:m>
                  <m:oMath xmlns:m="http://schemas.openxmlformats.org/officeDocument/2006/math">
                    <m:f>
                      <m:fPr>
                        <m:ctrlPr>
                          <a:rPr lang="fr-FR" sz="3300" b="1" i="1" smtClean="0">
                            <a:latin typeface="Cambria Math" panose="02040503050406030204" pitchFamily="18" charset="0"/>
                          </a:rPr>
                        </m:ctrlPr>
                      </m:fPr>
                      <m:num>
                        <m:r>
                          <a:rPr lang="fr-FR" sz="3300" b="1" i="1" smtClean="0">
                            <a:latin typeface="Cambria Math" panose="02040503050406030204" pitchFamily="18" charset="0"/>
                          </a:rPr>
                          <m:t>𝑪𝒐𝒏𝒕𝒓𝒊𝒃𝒖𝒕𝒊𝒐𝒏</m:t>
                        </m:r>
                        <m:r>
                          <a:rPr lang="fr-FR" sz="3300" b="1" i="1" smtClean="0">
                            <a:latin typeface="Cambria Math" panose="02040503050406030204" pitchFamily="18" charset="0"/>
                          </a:rPr>
                          <m:t> </m:t>
                        </m:r>
                        <m:r>
                          <a:rPr lang="fr-FR" sz="3300" b="1" i="1" smtClean="0">
                            <a:latin typeface="Cambria Math" panose="02040503050406030204" pitchFamily="18" charset="0"/>
                          </a:rPr>
                          <m:t>𝒗𝒆𝒓𝒔</m:t>
                        </m:r>
                        <m:r>
                          <a:rPr lang="fr-FR" sz="3300" b="1" i="1" smtClean="0">
                            <a:latin typeface="Cambria Math" panose="02040503050406030204" pitchFamily="18" charset="0"/>
                          </a:rPr>
                          <m:t>é</m:t>
                        </m:r>
                        <m:r>
                          <a:rPr lang="fr-FR" sz="3300" b="1" i="1" smtClean="0">
                            <a:latin typeface="Cambria Math" panose="02040503050406030204" pitchFamily="18" charset="0"/>
                          </a:rPr>
                          <m:t>𝒆</m:t>
                        </m:r>
                        <m:r>
                          <a:rPr lang="fr-FR" sz="3300" b="1" i="1" smtClean="0">
                            <a:latin typeface="Cambria Math" panose="02040503050406030204" pitchFamily="18" charset="0"/>
                          </a:rPr>
                          <m:t> </m:t>
                        </m:r>
                        <m:r>
                          <a:rPr lang="fr-FR" sz="3300" b="1" i="1" smtClean="0">
                            <a:latin typeface="Cambria Math" panose="02040503050406030204" pitchFamily="18" charset="0"/>
                          </a:rPr>
                          <m:t>𝒂𝒖</m:t>
                        </m:r>
                        <m:r>
                          <a:rPr lang="fr-FR" sz="3300" b="1" i="1" smtClean="0">
                            <a:latin typeface="Cambria Math" panose="02040503050406030204" pitchFamily="18" charset="0"/>
                          </a:rPr>
                          <m:t> </m:t>
                        </m:r>
                        <m:r>
                          <a:rPr lang="fr-FR" sz="3300" b="1" i="1" smtClean="0">
                            <a:latin typeface="Cambria Math" panose="02040503050406030204" pitchFamily="18" charset="0"/>
                          </a:rPr>
                          <m:t>𝑪𝑬</m:t>
                        </m:r>
                        <m:r>
                          <a:rPr lang="fr-FR" sz="3300" b="1" i="1" smtClean="0">
                            <a:latin typeface="Cambria Math" panose="02040503050406030204" pitchFamily="18" charset="0"/>
                          </a:rPr>
                          <m:t> </m:t>
                        </m:r>
                        <m:sSup>
                          <m:sSupPr>
                            <m:ctrlPr>
                              <a:rPr lang="fr-FR" sz="3300" b="1" i="1" smtClean="0">
                                <a:latin typeface="Cambria Math" panose="02040503050406030204" pitchFamily="18" charset="0"/>
                              </a:rPr>
                            </m:ctrlPr>
                          </m:sSupPr>
                          <m:e>
                            <m:r>
                              <a:rPr lang="fr-FR" sz="3300" b="1" i="1" smtClean="0">
                                <a:latin typeface="Cambria Math" panose="02040503050406030204" pitchFamily="18" charset="0"/>
                              </a:rPr>
                              <m:t>𝒍</m:t>
                            </m:r>
                          </m:e>
                          <m:sup>
                            <m:r>
                              <a:rPr lang="fr-FR" sz="3300" b="1" i="1" smtClean="0">
                                <a:latin typeface="Cambria Math" panose="02040503050406030204" pitchFamily="18" charset="0"/>
                              </a:rPr>
                              <m:t>′</m:t>
                            </m:r>
                          </m:sup>
                        </m:sSup>
                        <m:r>
                          <a:rPr lang="fr-FR" sz="3300" b="1" i="1" smtClean="0">
                            <a:latin typeface="Cambria Math" panose="02040503050406030204" pitchFamily="18" charset="0"/>
                          </a:rPr>
                          <m:t>𝒂𝒏𝒏</m:t>
                        </m:r>
                        <m:r>
                          <a:rPr lang="fr-FR" sz="3300" b="1" i="1" smtClean="0">
                            <a:latin typeface="Cambria Math" panose="02040503050406030204" pitchFamily="18" charset="0"/>
                          </a:rPr>
                          <m:t>é</m:t>
                        </m:r>
                        <m:r>
                          <a:rPr lang="fr-FR" sz="3300" b="1" i="1" smtClean="0">
                            <a:latin typeface="Cambria Math" panose="02040503050406030204" pitchFamily="18" charset="0"/>
                          </a:rPr>
                          <m:t>𝒆</m:t>
                        </m:r>
                        <m:r>
                          <a:rPr lang="fr-FR" sz="3300" b="1" i="1" smtClean="0">
                            <a:latin typeface="Cambria Math" panose="02040503050406030204" pitchFamily="18" charset="0"/>
                          </a:rPr>
                          <m:t> </m:t>
                        </m:r>
                        <m:r>
                          <a:rPr lang="fr-FR" sz="3300" b="1" i="1" smtClean="0">
                            <a:latin typeface="Cambria Math" panose="02040503050406030204" pitchFamily="18" charset="0"/>
                          </a:rPr>
                          <m:t>𝒏</m:t>
                        </m:r>
                        <m:r>
                          <a:rPr lang="fr-FR" sz="3300" b="1" i="1" smtClean="0">
                            <a:latin typeface="Cambria Math" panose="02040503050406030204" pitchFamily="18" charset="0"/>
                          </a:rPr>
                          <m:t>−</m:t>
                        </m:r>
                        <m:r>
                          <a:rPr lang="fr-FR" sz="3300" b="1" i="1" smtClean="0">
                            <a:latin typeface="Cambria Math" panose="02040503050406030204" pitchFamily="18" charset="0"/>
                          </a:rPr>
                          <m:t>𝟏</m:t>
                        </m:r>
                        <m:r>
                          <a:rPr lang="fr-FR" sz="3300" b="1" i="1" smtClean="0">
                            <a:latin typeface="Cambria Math" panose="02040503050406030204" pitchFamily="18" charset="0"/>
                          </a:rPr>
                          <m:t> × </m:t>
                        </m:r>
                        <m:r>
                          <a:rPr lang="fr-FR" sz="3300" b="1" i="1" smtClean="0">
                            <a:latin typeface="Cambria Math" panose="02040503050406030204" pitchFamily="18" charset="0"/>
                          </a:rPr>
                          <m:t>𝑴𝒂𝒔𝒔𝒆</m:t>
                        </m:r>
                        <m:r>
                          <a:rPr lang="fr-FR" sz="3300" b="1" i="1" smtClean="0">
                            <a:latin typeface="Cambria Math" panose="02040503050406030204" pitchFamily="18" charset="0"/>
                          </a:rPr>
                          <m:t> </m:t>
                        </m:r>
                        <m:r>
                          <a:rPr lang="fr-FR" sz="3300" b="1" i="1" smtClean="0">
                            <a:latin typeface="Cambria Math" panose="02040503050406030204" pitchFamily="18" charset="0"/>
                          </a:rPr>
                          <m:t>𝒔𝒂𝒍𝒂𝒓𝒊𝒂𝒍𝒆</m:t>
                        </m:r>
                        <m:r>
                          <a:rPr lang="fr-FR" sz="3300" b="1" i="1" smtClean="0">
                            <a:latin typeface="Cambria Math" panose="02040503050406030204" pitchFamily="18" charset="0"/>
                          </a:rPr>
                          <m:t> </m:t>
                        </m:r>
                        <m:r>
                          <a:rPr lang="fr-FR" sz="3300" b="1" i="1" smtClean="0">
                            <a:latin typeface="Cambria Math" panose="02040503050406030204" pitchFamily="18" charset="0"/>
                          </a:rPr>
                          <m:t>𝒅𝒆</m:t>
                        </m:r>
                        <m:r>
                          <a:rPr lang="fr-FR" sz="3300" b="1" i="1" smtClean="0">
                            <a:latin typeface="Cambria Math" panose="02040503050406030204" pitchFamily="18" charset="0"/>
                          </a:rPr>
                          <m:t> </m:t>
                        </m:r>
                        <m:sSup>
                          <m:sSupPr>
                            <m:ctrlPr>
                              <a:rPr lang="fr-FR" sz="3300" b="1" i="1" smtClean="0">
                                <a:latin typeface="Cambria Math" panose="02040503050406030204" pitchFamily="18" charset="0"/>
                              </a:rPr>
                            </m:ctrlPr>
                          </m:sSupPr>
                          <m:e>
                            <m:r>
                              <a:rPr lang="fr-FR" sz="3300" b="1" i="1" smtClean="0">
                                <a:latin typeface="Cambria Math" panose="02040503050406030204" pitchFamily="18" charset="0"/>
                              </a:rPr>
                              <m:t>𝒍</m:t>
                            </m:r>
                          </m:e>
                          <m:sup>
                            <m:r>
                              <a:rPr lang="fr-FR" sz="3300" b="1" i="1" smtClean="0">
                                <a:latin typeface="Cambria Math" panose="02040503050406030204" pitchFamily="18" charset="0"/>
                              </a:rPr>
                              <m:t>′</m:t>
                            </m:r>
                          </m:sup>
                        </m:sSup>
                        <m:r>
                          <a:rPr lang="fr-FR" sz="3300" b="1" i="1" smtClean="0">
                            <a:latin typeface="Cambria Math" panose="02040503050406030204" pitchFamily="18" charset="0"/>
                          </a:rPr>
                          <m:t>𝒂𝒏𝒏</m:t>
                        </m:r>
                        <m:r>
                          <a:rPr lang="fr-FR" sz="3300" b="1" i="1" smtClean="0">
                            <a:latin typeface="Cambria Math" panose="02040503050406030204" pitchFamily="18" charset="0"/>
                          </a:rPr>
                          <m:t>é</m:t>
                        </m:r>
                        <m:r>
                          <a:rPr lang="fr-FR" sz="3300" b="1" i="1" smtClean="0">
                            <a:latin typeface="Cambria Math" panose="02040503050406030204" pitchFamily="18" charset="0"/>
                          </a:rPr>
                          <m:t>𝒆</m:t>
                        </m:r>
                        <m:r>
                          <a:rPr lang="fr-FR" sz="3300" b="1" i="1" smtClean="0">
                            <a:latin typeface="Cambria Math" panose="02040503050406030204" pitchFamily="18" charset="0"/>
                          </a:rPr>
                          <m:t> </m:t>
                        </m:r>
                        <m:r>
                          <a:rPr lang="fr-FR" sz="3300" b="1" i="1" smtClean="0">
                            <a:latin typeface="Cambria Math" panose="02040503050406030204" pitchFamily="18" charset="0"/>
                          </a:rPr>
                          <m:t>𝒏</m:t>
                        </m:r>
                      </m:num>
                      <m:den>
                        <m:r>
                          <a:rPr lang="fr-FR" sz="3300" b="1" i="1" smtClean="0">
                            <a:latin typeface="Cambria Math" panose="02040503050406030204" pitchFamily="18" charset="0"/>
                          </a:rPr>
                          <m:t>𝑴𝒂𝒔𝒔𝒆</m:t>
                        </m:r>
                        <m:r>
                          <a:rPr lang="fr-FR" sz="3300" b="1" i="1" smtClean="0">
                            <a:latin typeface="Cambria Math" panose="02040503050406030204" pitchFamily="18" charset="0"/>
                          </a:rPr>
                          <m:t> </m:t>
                        </m:r>
                        <m:r>
                          <a:rPr lang="fr-FR" sz="3300" b="1" i="1" smtClean="0">
                            <a:latin typeface="Cambria Math" panose="02040503050406030204" pitchFamily="18" charset="0"/>
                          </a:rPr>
                          <m:t>𝒔𝒂𝒍𝒂𝒓𝒊𝒂𝒍𝒆</m:t>
                        </m:r>
                        <m:r>
                          <a:rPr lang="fr-FR" sz="3300" b="1" i="1" smtClean="0">
                            <a:latin typeface="Cambria Math" panose="02040503050406030204" pitchFamily="18" charset="0"/>
                          </a:rPr>
                          <m:t> </m:t>
                        </m:r>
                        <m:r>
                          <a:rPr lang="fr-FR" sz="3300" b="1" i="1" smtClean="0">
                            <a:latin typeface="Cambria Math" panose="02040503050406030204" pitchFamily="18" charset="0"/>
                          </a:rPr>
                          <m:t>𝒅𝒆</m:t>
                        </m:r>
                        <m:r>
                          <a:rPr lang="fr-FR" sz="3300" b="1" i="1" smtClean="0">
                            <a:latin typeface="Cambria Math" panose="02040503050406030204" pitchFamily="18" charset="0"/>
                          </a:rPr>
                          <m:t> </m:t>
                        </m:r>
                        <m:sSup>
                          <m:sSupPr>
                            <m:ctrlPr>
                              <a:rPr lang="fr-FR" sz="3300" b="1" i="1" smtClean="0">
                                <a:latin typeface="Cambria Math" panose="02040503050406030204" pitchFamily="18" charset="0"/>
                              </a:rPr>
                            </m:ctrlPr>
                          </m:sSupPr>
                          <m:e>
                            <m:r>
                              <a:rPr lang="fr-FR" sz="3300" b="1" i="1" smtClean="0">
                                <a:latin typeface="Cambria Math" panose="02040503050406030204" pitchFamily="18" charset="0"/>
                              </a:rPr>
                              <m:t>𝒍</m:t>
                            </m:r>
                          </m:e>
                          <m:sup>
                            <m:r>
                              <a:rPr lang="fr-FR" sz="3300" b="1" i="1" smtClean="0">
                                <a:latin typeface="Cambria Math" panose="02040503050406030204" pitchFamily="18" charset="0"/>
                              </a:rPr>
                              <m:t>′</m:t>
                            </m:r>
                          </m:sup>
                        </m:sSup>
                        <m:r>
                          <a:rPr lang="fr-FR" sz="3300" b="1" i="1" smtClean="0">
                            <a:latin typeface="Cambria Math" panose="02040503050406030204" pitchFamily="18" charset="0"/>
                          </a:rPr>
                          <m:t>𝒂𝒏𝒏</m:t>
                        </m:r>
                        <m:r>
                          <a:rPr lang="fr-FR" sz="3300" b="1" i="1" smtClean="0">
                            <a:latin typeface="Cambria Math" panose="02040503050406030204" pitchFamily="18" charset="0"/>
                          </a:rPr>
                          <m:t>é</m:t>
                        </m:r>
                        <m:r>
                          <a:rPr lang="fr-FR" sz="3300" b="1" i="1" smtClean="0">
                            <a:latin typeface="Cambria Math" panose="02040503050406030204" pitchFamily="18" charset="0"/>
                          </a:rPr>
                          <m:t>𝒆</m:t>
                        </m:r>
                        <m:r>
                          <a:rPr lang="fr-FR" sz="3300" b="1" i="1" smtClean="0">
                            <a:latin typeface="Cambria Math" panose="02040503050406030204" pitchFamily="18" charset="0"/>
                          </a:rPr>
                          <m:t> </m:t>
                        </m:r>
                        <m:r>
                          <a:rPr lang="fr-FR" sz="3300" b="1" i="1" smtClean="0">
                            <a:latin typeface="Cambria Math" panose="02040503050406030204" pitchFamily="18" charset="0"/>
                          </a:rPr>
                          <m:t>𝒏</m:t>
                        </m:r>
                        <m:r>
                          <a:rPr lang="fr-FR" sz="3300" b="1" i="1" smtClean="0">
                            <a:latin typeface="Cambria Math" panose="02040503050406030204" pitchFamily="18" charset="0"/>
                          </a:rPr>
                          <m:t>−</m:t>
                        </m:r>
                        <m:r>
                          <a:rPr lang="fr-FR" sz="3300" b="1" i="1" smtClean="0">
                            <a:latin typeface="Cambria Math" panose="02040503050406030204" pitchFamily="18" charset="0"/>
                          </a:rPr>
                          <m:t>𝟏</m:t>
                        </m:r>
                      </m:den>
                    </m:f>
                  </m:oMath>
                </a14:m>
                <a:r>
                  <a:rPr lang="fr-FR" sz="3300" b="1" dirty="0">
                    <a:latin typeface="Tahoma" panose="020B0604030504040204" pitchFamily="34" charset="0"/>
                    <a:ea typeface="Tahoma" panose="020B0604030504040204" pitchFamily="34" charset="0"/>
                    <a:cs typeface="Tahoma" panose="020B0604030504040204" pitchFamily="34" charset="0"/>
                  </a:rPr>
                  <a:t> </a:t>
                </a:r>
                <a:r>
                  <a:rPr lang="fr-FR" sz="2500" b="1" dirty="0">
                    <a:latin typeface="Tahoma" panose="020B0604030504040204" pitchFamily="34" charset="0"/>
                    <a:ea typeface="Tahoma" panose="020B0604030504040204" pitchFamily="34" charset="0"/>
                    <a:cs typeface="Tahoma" panose="020B0604030504040204" pitchFamily="34" charset="0"/>
                  </a:rPr>
                  <a:t>= Pourcentage du budget ASC du CSE de l’année n</a:t>
                </a:r>
              </a:p>
              <a:p>
                <a:pPr marL="0" indent="0">
                  <a:buNone/>
                </a:pPr>
                <a:endParaRPr lang="fr-FR" sz="2600" b="1" dirty="0">
                  <a:latin typeface="Tahoma" panose="020B0604030504040204" pitchFamily="34" charset="0"/>
                  <a:ea typeface="Tahoma" panose="020B0604030504040204" pitchFamily="34" charset="0"/>
                  <a:cs typeface="Tahoma" panose="020B0604030504040204" pitchFamily="34" charset="0"/>
                </a:endParaRPr>
              </a:p>
              <a:p>
                <a:pPr marL="0" indent="0">
                  <a:buNone/>
                </a:pPr>
                <a:r>
                  <a:rPr lang="fr-FR" sz="2600" b="1" dirty="0">
                    <a:latin typeface="Tahoma" panose="020B0604030504040204" pitchFamily="34" charset="0"/>
                    <a:ea typeface="Tahoma" panose="020B0604030504040204" pitchFamily="34" charset="0"/>
                    <a:cs typeface="Tahoma" panose="020B0604030504040204" pitchFamily="34" charset="0"/>
                  </a:rPr>
                  <a:t>En cas de reliquat, et c’est nouveau, il peut transférer 10% de son reliquat vers le budget de fonctionnement.</a:t>
                </a:r>
              </a:p>
              <a:p>
                <a:pPr marL="0" indent="0">
                  <a:buNone/>
                </a:pPr>
                <a:r>
                  <a:rPr lang="fr-FR" sz="2600" b="1" dirty="0">
                    <a:latin typeface="Tahoma" panose="020B0604030504040204" pitchFamily="34" charset="0"/>
                    <a:ea typeface="Tahoma" panose="020B0604030504040204" pitchFamily="34" charset="0"/>
                    <a:cs typeface="Tahoma" panose="020B0604030504040204" pitchFamily="34" charset="0"/>
                  </a:rPr>
                  <a:t>Inversement, le reliquat du budget de fonctionnement vers l’ACS peut venir augmenter le budget de l’ASC de l’année suivante. Attention, il ne peut en aucun cas avoir un objectif ne correspondant pas à la destination légale du budget. </a:t>
                </a:r>
              </a:p>
              <a:p>
                <a:pPr marL="0" indent="0">
                  <a:buNone/>
                </a:pPr>
                <a:r>
                  <a:rPr lang="fr-FR" sz="2600" b="1" u="sng" dirty="0">
                    <a:latin typeface="Tahoma" panose="020B0604030504040204" pitchFamily="34" charset="0"/>
                    <a:ea typeface="Tahoma" panose="020B0604030504040204" pitchFamily="34" charset="0"/>
                    <a:cs typeface="Tahoma" panose="020B0604030504040204" pitchFamily="34" charset="0"/>
                  </a:rPr>
                  <a:t>Exemple</a:t>
                </a:r>
                <a:r>
                  <a:rPr lang="fr-FR" sz="2600" b="1" dirty="0">
                    <a:latin typeface="Tahoma" panose="020B0604030504040204" pitchFamily="34" charset="0"/>
                    <a:ea typeface="Tahoma" panose="020B0604030504040204" pitchFamily="34" charset="0"/>
                    <a:cs typeface="Tahoma" panose="020B0604030504040204" pitchFamily="34" charset="0"/>
                  </a:rPr>
                  <a:t> : dire que le reliquat doit est destiné à pour financer un voyage. </a:t>
                </a:r>
              </a:p>
            </p:txBody>
          </p:sp>
        </mc:Choice>
        <mc:Fallback xmlns="">
          <p:sp>
            <p:nvSpPr>
              <p:cNvPr id="3" name="Espace réservé du contenu 2">
                <a:extLst>
                  <a:ext uri="{FF2B5EF4-FFF2-40B4-BE49-F238E27FC236}">
                    <a16:creationId xmlns:a16="http://schemas.microsoft.com/office/drawing/2014/main" id="{394E6F6E-EF59-46A8-AA90-3E6E30BC75EA}"/>
                  </a:ext>
                </a:extLst>
              </p:cNvPr>
              <p:cNvSpPr>
                <a:spLocks noGrp="1" noRot="1" noChangeAspect="1" noMove="1" noResize="1" noEditPoints="1" noAdjustHandles="1" noChangeArrowheads="1" noChangeShapeType="1" noTextEdit="1"/>
              </p:cNvSpPr>
              <p:nvPr>
                <p:ph idx="1"/>
              </p:nvPr>
            </p:nvSpPr>
            <p:spPr>
              <a:blipFill>
                <a:blip r:embed="rId2"/>
                <a:stretch>
                  <a:fillRect l="-232" t="-1821" r="-174"/>
                </a:stretch>
              </a:blipFill>
            </p:spPr>
            <p:txBody>
              <a:bodyPr/>
              <a:lstStyle/>
              <a:p>
                <a:r>
                  <a:rPr lang="fr-FR">
                    <a:noFill/>
                  </a:rPr>
                  <a:t> </a:t>
                </a:r>
              </a:p>
            </p:txBody>
          </p:sp>
        </mc:Fallback>
      </mc:AlternateContent>
    </p:spTree>
    <p:extLst>
      <p:ext uri="{BB962C8B-B14F-4D97-AF65-F5344CB8AC3E}">
        <p14:creationId xmlns:p14="http://schemas.microsoft.com/office/powerpoint/2010/main" val="32361861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960B4AC-087B-4F28-A624-880216FFCA4C}"/>
              </a:ext>
            </a:extLst>
          </p:cNvPr>
          <p:cNvSpPr>
            <a:spLocks noGrp="1"/>
          </p:cNvSpPr>
          <p:nvPr>
            <p:ph type="title"/>
          </p:nvPr>
        </p:nvSpPr>
        <p:spPr/>
        <p:txBody>
          <a:bodyPr/>
          <a:lstStyle/>
          <a:p>
            <a:pPr algn="ctr"/>
            <a:r>
              <a:rPr lang="fr-FR" b="1" dirty="0">
                <a:latin typeface="Tahoma" panose="020B0604030504040204" pitchFamily="34" charset="0"/>
                <a:ea typeface="Tahoma" panose="020B0604030504040204" pitchFamily="34" charset="0"/>
                <a:cs typeface="Tahoma" panose="020B0604030504040204" pitchFamily="34" charset="0"/>
              </a:rPr>
              <a:t>Intérêts des employeurs (2)</a:t>
            </a:r>
            <a:endParaRPr lang="fr-FR" dirty="0"/>
          </a:p>
        </p:txBody>
      </p:sp>
      <p:sp>
        <p:nvSpPr>
          <p:cNvPr id="3" name="Espace réservé du contenu 2">
            <a:extLst>
              <a:ext uri="{FF2B5EF4-FFF2-40B4-BE49-F238E27FC236}">
                <a16:creationId xmlns:a16="http://schemas.microsoft.com/office/drawing/2014/main" id="{D34A0C6F-04B3-49DE-AAB3-7CB44024AAD2}"/>
              </a:ext>
            </a:extLst>
          </p:cNvPr>
          <p:cNvSpPr>
            <a:spLocks noGrp="1"/>
          </p:cNvSpPr>
          <p:nvPr>
            <p:ph idx="1"/>
          </p:nvPr>
        </p:nvSpPr>
        <p:spPr>
          <a:xfrm>
            <a:off x="926977" y="1616853"/>
            <a:ext cx="10515600" cy="4351338"/>
          </a:xfrm>
        </p:spPr>
        <p:txBody>
          <a:bodyPr>
            <a:normAutofit lnSpcReduction="10000"/>
          </a:bodyPr>
          <a:lstStyle/>
          <a:p>
            <a:pPr marL="0" indent="0" algn="ctr">
              <a:buNone/>
            </a:pPr>
            <a:r>
              <a:rPr lang="fr-FR" sz="2600" b="1" dirty="0">
                <a:latin typeface="Tahoma" panose="020B0604030504040204" pitchFamily="34" charset="0"/>
                <a:ea typeface="Tahoma" panose="020B0604030504040204" pitchFamily="34" charset="0"/>
                <a:cs typeface="Tahoma" panose="020B0604030504040204" pitchFamily="34" charset="0"/>
              </a:rPr>
              <a:t>Limiter le nombre de mandats successifs.</a:t>
            </a:r>
          </a:p>
          <a:p>
            <a:pPr marL="0" indent="0">
              <a:buNone/>
            </a:pPr>
            <a:r>
              <a:rPr lang="fr-FR" sz="2600" u="sng" dirty="0">
                <a:latin typeface="Tahoma" panose="020B0604030504040204" pitchFamily="34" charset="0"/>
                <a:ea typeface="Tahoma" panose="020B0604030504040204" pitchFamily="34" charset="0"/>
                <a:cs typeface="Tahoma" panose="020B0604030504040204" pitchFamily="34" charset="0"/>
              </a:rPr>
              <a:t>Entreprises</a:t>
            </a:r>
          </a:p>
          <a:p>
            <a:pPr marL="0" indent="0">
              <a:buNone/>
            </a:pPr>
            <a:r>
              <a:rPr lang="fr-FR" sz="2600" dirty="0">
                <a:latin typeface="Tahoma" panose="020B0604030504040204" pitchFamily="34" charset="0"/>
                <a:ea typeface="Tahoma" panose="020B0604030504040204" pitchFamily="34" charset="0"/>
                <a:cs typeface="Tahoma" panose="020B0604030504040204" pitchFamily="34" charset="0"/>
              </a:rPr>
              <a:t>De 300 salariés et plus : Aucune dérogation possible à cette limitation.</a:t>
            </a:r>
          </a:p>
          <a:p>
            <a:pPr marL="0" indent="0">
              <a:buNone/>
            </a:pPr>
            <a:endParaRPr lang="fr-FR" sz="2600" dirty="0">
              <a:latin typeface="Tahoma" panose="020B0604030504040204" pitchFamily="34" charset="0"/>
              <a:ea typeface="Tahoma" panose="020B0604030504040204" pitchFamily="34" charset="0"/>
              <a:cs typeface="Tahoma" panose="020B0604030504040204" pitchFamily="34" charset="0"/>
            </a:endParaRPr>
          </a:p>
          <a:p>
            <a:pPr marL="0" indent="0">
              <a:buNone/>
            </a:pPr>
            <a:endParaRPr lang="fr-FR" sz="2600" dirty="0">
              <a:latin typeface="Tahoma" panose="020B0604030504040204" pitchFamily="34" charset="0"/>
              <a:ea typeface="Tahoma" panose="020B0604030504040204" pitchFamily="34" charset="0"/>
              <a:cs typeface="Tahoma" panose="020B0604030504040204" pitchFamily="34" charset="0"/>
            </a:endParaRPr>
          </a:p>
          <a:p>
            <a:pPr marL="0" indent="0">
              <a:buNone/>
            </a:pPr>
            <a:endParaRPr lang="fr-FR" sz="2600" dirty="0">
              <a:latin typeface="Tahoma" panose="020B0604030504040204" pitchFamily="34" charset="0"/>
              <a:ea typeface="Tahoma" panose="020B0604030504040204" pitchFamily="34" charset="0"/>
              <a:cs typeface="Tahoma" panose="020B0604030504040204" pitchFamily="34" charset="0"/>
            </a:endParaRPr>
          </a:p>
          <a:p>
            <a:pPr marL="0" indent="0">
              <a:buNone/>
            </a:pPr>
            <a:r>
              <a:rPr lang="fr-FR" sz="2600" dirty="0">
                <a:latin typeface="Tahoma" panose="020B0604030504040204" pitchFamily="34" charset="0"/>
                <a:ea typeface="Tahoma" panose="020B0604030504040204" pitchFamily="34" charset="0"/>
                <a:cs typeface="Tahoma" panose="020B0604030504040204" pitchFamily="34" charset="0"/>
              </a:rPr>
              <a:t>De 50 à 299 salariés : le protocole d’accord peut y déroger. </a:t>
            </a:r>
            <a:r>
              <a:rPr lang="fr-FR" sz="2600" dirty="0">
                <a:solidFill>
                  <a:schemeClr val="accent5">
                    <a:lumMod val="75000"/>
                  </a:schemeClr>
                </a:solidFill>
                <a:latin typeface="Tahoma" panose="020B0604030504040204" pitchFamily="34" charset="0"/>
                <a:ea typeface="Tahoma" panose="020B0604030504040204" pitchFamily="34" charset="0"/>
                <a:cs typeface="Tahoma" panose="020B0604030504040204" pitchFamily="34" charset="0"/>
              </a:rPr>
              <a:t>Courage pour y arriver !</a:t>
            </a:r>
            <a:endParaRPr lang="fr-FR" sz="2600" dirty="0">
              <a:latin typeface="Tahoma" panose="020B0604030504040204" pitchFamily="34" charset="0"/>
              <a:ea typeface="Tahoma" panose="020B0604030504040204" pitchFamily="34" charset="0"/>
              <a:cs typeface="Tahoma" panose="020B0604030504040204" pitchFamily="34" charset="0"/>
            </a:endParaRPr>
          </a:p>
          <a:p>
            <a:pPr marL="0" indent="0">
              <a:buNone/>
            </a:pPr>
            <a:endParaRPr lang="fr-FR" sz="2600" dirty="0">
              <a:latin typeface="Tahoma" panose="020B0604030504040204" pitchFamily="34" charset="0"/>
              <a:ea typeface="Tahoma" panose="020B0604030504040204" pitchFamily="34" charset="0"/>
              <a:cs typeface="Tahoma" panose="020B0604030504040204" pitchFamily="34" charset="0"/>
            </a:endParaRPr>
          </a:p>
          <a:p>
            <a:pPr marL="0" indent="0">
              <a:buNone/>
            </a:pPr>
            <a:r>
              <a:rPr lang="fr-FR" sz="2600" dirty="0">
                <a:latin typeface="Tahoma" panose="020B0604030504040204" pitchFamily="34" charset="0"/>
                <a:ea typeface="Tahoma" panose="020B0604030504040204" pitchFamily="34" charset="0"/>
                <a:cs typeface="Tahoma" panose="020B0604030504040204" pitchFamily="34" charset="0"/>
              </a:rPr>
              <a:t>Moins de 50 : pas de limitation.</a:t>
            </a:r>
          </a:p>
        </p:txBody>
      </p:sp>
      <p:pic>
        <p:nvPicPr>
          <p:cNvPr id="4" name="Image 3">
            <a:extLst>
              <a:ext uri="{FF2B5EF4-FFF2-40B4-BE49-F238E27FC236}">
                <a16:creationId xmlns:a16="http://schemas.microsoft.com/office/drawing/2014/main" id="{DA19A05E-E9A1-4D67-BB75-A69EE497C91A}"/>
              </a:ext>
            </a:extLst>
          </p:cNvPr>
          <p:cNvPicPr>
            <a:picLocks noChangeAspect="1"/>
          </p:cNvPicPr>
          <p:nvPr/>
        </p:nvPicPr>
        <p:blipFill>
          <a:blip r:embed="rId2"/>
          <a:stretch>
            <a:fillRect/>
          </a:stretch>
        </p:blipFill>
        <p:spPr>
          <a:xfrm>
            <a:off x="2674074" y="3316365"/>
            <a:ext cx="5537771" cy="952314"/>
          </a:xfrm>
          <a:prstGeom prst="rect">
            <a:avLst/>
          </a:prstGeom>
        </p:spPr>
      </p:pic>
    </p:spTree>
    <p:extLst>
      <p:ext uri="{BB962C8B-B14F-4D97-AF65-F5344CB8AC3E}">
        <p14:creationId xmlns:p14="http://schemas.microsoft.com/office/powerpoint/2010/main" val="25079616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960B4AC-087B-4F28-A624-880216FFCA4C}"/>
              </a:ext>
            </a:extLst>
          </p:cNvPr>
          <p:cNvSpPr>
            <a:spLocks noGrp="1"/>
          </p:cNvSpPr>
          <p:nvPr>
            <p:ph type="title"/>
          </p:nvPr>
        </p:nvSpPr>
        <p:spPr/>
        <p:txBody>
          <a:bodyPr/>
          <a:lstStyle/>
          <a:p>
            <a:pPr algn="ctr"/>
            <a:r>
              <a:rPr lang="fr-FR" b="1" dirty="0">
                <a:latin typeface="Tahoma" panose="020B0604030504040204" pitchFamily="34" charset="0"/>
                <a:ea typeface="Tahoma" panose="020B0604030504040204" pitchFamily="34" charset="0"/>
                <a:cs typeface="Tahoma" panose="020B0604030504040204" pitchFamily="34" charset="0"/>
              </a:rPr>
              <a:t>Intérêts des employeurs (2)</a:t>
            </a:r>
            <a:endParaRPr lang="fr-FR" dirty="0"/>
          </a:p>
        </p:txBody>
      </p:sp>
      <p:sp>
        <p:nvSpPr>
          <p:cNvPr id="3" name="Espace réservé du contenu 2">
            <a:extLst>
              <a:ext uri="{FF2B5EF4-FFF2-40B4-BE49-F238E27FC236}">
                <a16:creationId xmlns:a16="http://schemas.microsoft.com/office/drawing/2014/main" id="{D34A0C6F-04B3-49DE-AAB3-7CB44024AAD2}"/>
              </a:ext>
            </a:extLst>
          </p:cNvPr>
          <p:cNvSpPr>
            <a:spLocks noGrp="1"/>
          </p:cNvSpPr>
          <p:nvPr>
            <p:ph idx="1"/>
          </p:nvPr>
        </p:nvSpPr>
        <p:spPr/>
        <p:txBody>
          <a:bodyPr>
            <a:normAutofit fontScale="70000" lnSpcReduction="20000"/>
          </a:bodyPr>
          <a:lstStyle/>
          <a:p>
            <a:pPr marL="0" indent="0" algn="ctr">
              <a:buNone/>
            </a:pPr>
            <a:r>
              <a:rPr lang="fr-FR" sz="2600" b="1" dirty="0">
                <a:latin typeface="Tahoma" panose="020B0604030504040204" pitchFamily="34" charset="0"/>
                <a:ea typeface="Tahoma" panose="020B0604030504040204" pitchFamily="34" charset="0"/>
                <a:cs typeface="Tahoma" panose="020B0604030504040204" pitchFamily="34" charset="0"/>
              </a:rPr>
              <a:t>Limiter le nombre de mandats successifs.</a:t>
            </a:r>
          </a:p>
          <a:p>
            <a:pPr marL="0" indent="0">
              <a:buNone/>
            </a:pPr>
            <a:r>
              <a:rPr lang="fr-FR" sz="2600" u="sng" dirty="0">
                <a:latin typeface="Tahoma" panose="020B0604030504040204" pitchFamily="34" charset="0"/>
                <a:ea typeface="Tahoma" panose="020B0604030504040204" pitchFamily="34" charset="0"/>
                <a:cs typeface="Tahoma" panose="020B0604030504040204" pitchFamily="34" charset="0"/>
              </a:rPr>
              <a:t>Entreprises</a:t>
            </a:r>
          </a:p>
          <a:p>
            <a:pPr marL="0" indent="0">
              <a:buNone/>
            </a:pPr>
            <a:r>
              <a:rPr lang="fr-FR" sz="2600" dirty="0">
                <a:latin typeface="Tahoma" panose="020B0604030504040204" pitchFamily="34" charset="0"/>
                <a:ea typeface="Tahoma" panose="020B0604030504040204" pitchFamily="34" charset="0"/>
                <a:cs typeface="Tahoma" panose="020B0604030504040204" pitchFamily="34" charset="0"/>
              </a:rPr>
              <a:t>De 300 salariés et plus : Aucune dérogation possible à cette limitation.</a:t>
            </a:r>
          </a:p>
          <a:p>
            <a:pPr marL="0" indent="0">
              <a:buNone/>
            </a:pPr>
            <a:endParaRPr lang="fr-FR" sz="2600" dirty="0">
              <a:latin typeface="Tahoma" panose="020B0604030504040204" pitchFamily="34" charset="0"/>
              <a:ea typeface="Tahoma" panose="020B0604030504040204" pitchFamily="34" charset="0"/>
              <a:cs typeface="Tahoma" panose="020B0604030504040204" pitchFamily="34" charset="0"/>
            </a:endParaRPr>
          </a:p>
          <a:p>
            <a:pPr marL="0" indent="0">
              <a:buNone/>
            </a:pPr>
            <a:endParaRPr lang="fr-FR" sz="2600" dirty="0">
              <a:latin typeface="Tahoma" panose="020B0604030504040204" pitchFamily="34" charset="0"/>
              <a:ea typeface="Tahoma" panose="020B0604030504040204" pitchFamily="34" charset="0"/>
              <a:cs typeface="Tahoma" panose="020B0604030504040204" pitchFamily="34" charset="0"/>
            </a:endParaRPr>
          </a:p>
          <a:p>
            <a:pPr marL="0" indent="0">
              <a:buNone/>
            </a:pPr>
            <a:endParaRPr lang="fr-FR" sz="2600" dirty="0">
              <a:latin typeface="Tahoma" panose="020B0604030504040204" pitchFamily="34" charset="0"/>
              <a:ea typeface="Tahoma" panose="020B0604030504040204" pitchFamily="34" charset="0"/>
              <a:cs typeface="Tahoma" panose="020B0604030504040204" pitchFamily="34" charset="0"/>
            </a:endParaRPr>
          </a:p>
          <a:p>
            <a:pPr marL="0" indent="0">
              <a:buNone/>
            </a:pPr>
            <a:r>
              <a:rPr lang="fr-FR" sz="2600" dirty="0">
                <a:latin typeface="Tahoma" panose="020B0604030504040204" pitchFamily="34" charset="0"/>
                <a:ea typeface="Tahoma" panose="020B0604030504040204" pitchFamily="34" charset="0"/>
                <a:cs typeface="Tahoma" panose="020B0604030504040204" pitchFamily="34" charset="0"/>
              </a:rPr>
              <a:t>De 50 à 299 salariés : le protocole d’accord peut y déroger. </a:t>
            </a:r>
            <a:r>
              <a:rPr lang="fr-FR" sz="2600" dirty="0">
                <a:solidFill>
                  <a:schemeClr val="accent5">
                    <a:lumMod val="75000"/>
                  </a:schemeClr>
                </a:solidFill>
                <a:latin typeface="Tahoma" panose="020B0604030504040204" pitchFamily="34" charset="0"/>
                <a:ea typeface="Tahoma" panose="020B0604030504040204" pitchFamily="34" charset="0"/>
                <a:cs typeface="Tahoma" panose="020B0604030504040204" pitchFamily="34" charset="0"/>
              </a:rPr>
              <a:t>Courage pour y arriver !</a:t>
            </a:r>
            <a:endParaRPr lang="fr-FR" sz="2600" dirty="0">
              <a:latin typeface="Tahoma" panose="020B0604030504040204" pitchFamily="34" charset="0"/>
              <a:ea typeface="Tahoma" panose="020B0604030504040204" pitchFamily="34" charset="0"/>
              <a:cs typeface="Tahoma" panose="020B0604030504040204" pitchFamily="34" charset="0"/>
            </a:endParaRPr>
          </a:p>
          <a:p>
            <a:pPr marL="0" indent="0">
              <a:buNone/>
            </a:pPr>
            <a:r>
              <a:rPr lang="fr-FR" sz="2600" dirty="0">
                <a:latin typeface="Tahoma" panose="020B0604030504040204" pitchFamily="34" charset="0"/>
                <a:ea typeface="Tahoma" panose="020B0604030504040204" pitchFamily="34" charset="0"/>
                <a:cs typeface="Tahoma" panose="020B0604030504040204" pitchFamily="34" charset="0"/>
              </a:rPr>
              <a:t>Moins de 50 : pas de limitation.</a:t>
            </a:r>
          </a:p>
          <a:p>
            <a:pPr marL="0" indent="0" algn="ctr">
              <a:buNone/>
            </a:pPr>
            <a:r>
              <a:rPr lang="fr-FR" sz="2600" b="1" u="sng" dirty="0">
                <a:solidFill>
                  <a:srgbClr val="FF0000"/>
                </a:solidFill>
                <a:latin typeface="Tahoma" panose="020B0604030504040204" pitchFamily="34" charset="0"/>
                <a:ea typeface="Tahoma" panose="020B0604030504040204" pitchFamily="34" charset="0"/>
                <a:cs typeface="Tahoma" panose="020B0604030504040204" pitchFamily="34" charset="0"/>
              </a:rPr>
              <a:t>Conséquences</a:t>
            </a:r>
            <a:endParaRPr lang="fr-FR" sz="2600" dirty="0">
              <a:latin typeface="Tahoma" panose="020B0604030504040204" pitchFamily="34" charset="0"/>
              <a:ea typeface="Tahoma" panose="020B0604030504040204" pitchFamily="34" charset="0"/>
              <a:cs typeface="Tahoma" panose="020B0604030504040204" pitchFamily="34" charset="0"/>
            </a:endParaRPr>
          </a:p>
          <a:p>
            <a:pPr marL="0" indent="0">
              <a:buNone/>
            </a:pPr>
            <a:r>
              <a:rPr lang="fr-FR" sz="2600" b="1" dirty="0">
                <a:latin typeface="Tahoma" panose="020B0604030504040204" pitchFamily="34" charset="0"/>
                <a:ea typeface="Tahoma" panose="020B0604030504040204" pitchFamily="34" charset="0"/>
                <a:cs typeface="Tahoma" panose="020B0604030504040204" pitchFamily="34" charset="0"/>
              </a:rPr>
              <a:t>Se débarrasser des représentants formés </a:t>
            </a:r>
          </a:p>
          <a:p>
            <a:pPr marL="0" indent="0">
              <a:buNone/>
            </a:pPr>
            <a:r>
              <a:rPr lang="fr-FR" sz="2600" b="1" dirty="0">
                <a:latin typeface="Tahoma" panose="020B0604030504040204" pitchFamily="34" charset="0"/>
                <a:ea typeface="Tahoma" panose="020B0604030504040204" pitchFamily="34" charset="0"/>
                <a:cs typeface="Tahoma" panose="020B0604030504040204" pitchFamily="34" charset="0"/>
              </a:rPr>
              <a:t>Empêcher la transmission du syndicalisme de classe ou combatif</a:t>
            </a:r>
          </a:p>
          <a:p>
            <a:pPr marL="0" indent="0">
              <a:buNone/>
            </a:pPr>
            <a:r>
              <a:rPr lang="fr-FR" sz="2600" b="1" dirty="0">
                <a:latin typeface="Tahoma" panose="020B0604030504040204" pitchFamily="34" charset="0"/>
                <a:ea typeface="Tahoma" panose="020B0604030504040204" pitchFamily="34" charset="0"/>
                <a:cs typeface="Tahoma" panose="020B0604030504040204" pitchFamily="34" charset="0"/>
              </a:rPr>
              <a:t>Mettre fin à la protection, en fin de mandat, des délégués particulièrement ciblés.</a:t>
            </a:r>
          </a:p>
          <a:p>
            <a:pPr marL="0" indent="0">
              <a:buNone/>
            </a:pPr>
            <a:r>
              <a:rPr lang="fr-FR" sz="2600" b="1" dirty="0">
                <a:latin typeface="Tahoma" panose="020B0604030504040204" pitchFamily="34" charset="0"/>
                <a:ea typeface="Tahoma" panose="020B0604030504040204" pitchFamily="34" charset="0"/>
                <a:cs typeface="Tahoma" panose="020B0604030504040204" pitchFamily="34" charset="0"/>
              </a:rPr>
              <a:t>Réduire la parole des salarié(e)s.</a:t>
            </a:r>
          </a:p>
        </p:txBody>
      </p:sp>
      <p:pic>
        <p:nvPicPr>
          <p:cNvPr id="4" name="Image 3">
            <a:extLst>
              <a:ext uri="{FF2B5EF4-FFF2-40B4-BE49-F238E27FC236}">
                <a16:creationId xmlns:a16="http://schemas.microsoft.com/office/drawing/2014/main" id="{DA19A05E-E9A1-4D67-BB75-A69EE497C91A}"/>
              </a:ext>
            </a:extLst>
          </p:cNvPr>
          <p:cNvPicPr>
            <a:picLocks noChangeAspect="1"/>
          </p:cNvPicPr>
          <p:nvPr/>
        </p:nvPicPr>
        <p:blipFill>
          <a:blip r:embed="rId2"/>
          <a:stretch>
            <a:fillRect/>
          </a:stretch>
        </p:blipFill>
        <p:spPr>
          <a:xfrm>
            <a:off x="2052637" y="2795819"/>
            <a:ext cx="5537771" cy="952314"/>
          </a:xfrm>
          <a:prstGeom prst="rect">
            <a:avLst/>
          </a:prstGeom>
        </p:spPr>
      </p:pic>
    </p:spTree>
    <p:extLst>
      <p:ext uri="{BB962C8B-B14F-4D97-AF65-F5344CB8AC3E}">
        <p14:creationId xmlns:p14="http://schemas.microsoft.com/office/powerpoint/2010/main" val="32977860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3AF908-A4BC-4D7C-BD8A-1FC7501C17F6}"/>
              </a:ext>
            </a:extLst>
          </p:cNvPr>
          <p:cNvSpPr>
            <a:spLocks noGrp="1"/>
          </p:cNvSpPr>
          <p:nvPr>
            <p:ph type="title"/>
          </p:nvPr>
        </p:nvSpPr>
        <p:spPr/>
        <p:txBody>
          <a:bodyPr/>
          <a:lstStyle/>
          <a:p>
            <a:pPr algn="ctr"/>
            <a:r>
              <a:rPr lang="fr-FR" b="1" dirty="0">
                <a:latin typeface="Tahoma" panose="020B0604030504040204" pitchFamily="34" charset="0"/>
                <a:ea typeface="Tahoma" panose="020B0604030504040204" pitchFamily="34" charset="0"/>
                <a:cs typeface="Tahoma" panose="020B0604030504040204" pitchFamily="34" charset="0"/>
              </a:rPr>
              <a:t>Intérêts des employeurs (2)</a:t>
            </a:r>
            <a:endParaRPr lang="fr-FR" dirty="0"/>
          </a:p>
        </p:txBody>
      </p:sp>
      <p:sp>
        <p:nvSpPr>
          <p:cNvPr id="3" name="Espace réservé du contenu 2">
            <a:extLst>
              <a:ext uri="{FF2B5EF4-FFF2-40B4-BE49-F238E27FC236}">
                <a16:creationId xmlns:a16="http://schemas.microsoft.com/office/drawing/2014/main" id="{C1264226-571D-499C-A5E4-36629B050F8D}"/>
              </a:ext>
            </a:extLst>
          </p:cNvPr>
          <p:cNvSpPr>
            <a:spLocks noGrp="1"/>
          </p:cNvSpPr>
          <p:nvPr>
            <p:ph idx="1"/>
          </p:nvPr>
        </p:nvSpPr>
        <p:spPr/>
        <p:txBody>
          <a:bodyPr/>
          <a:lstStyle/>
          <a:p>
            <a:pPr marL="0" indent="0" algn="ctr">
              <a:buNone/>
            </a:pPr>
            <a:endParaRPr lang="fr-FR" sz="2600"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marL="0" indent="0" algn="ctr">
              <a:buNone/>
            </a:pPr>
            <a:r>
              <a:rPr lang="fr-FR" sz="3600" b="1" dirty="0">
                <a:solidFill>
                  <a:srgbClr val="FF0000"/>
                </a:solidFill>
                <a:latin typeface="Tahoma" panose="020B0604030504040204" pitchFamily="34" charset="0"/>
                <a:ea typeface="Tahoma" panose="020B0604030504040204" pitchFamily="34" charset="0"/>
                <a:cs typeface="Tahoma" panose="020B0604030504040204" pitchFamily="34" charset="0"/>
              </a:rPr>
              <a:t>Durée négociable</a:t>
            </a:r>
          </a:p>
          <a:p>
            <a:pPr marL="0" indent="0">
              <a:buNone/>
            </a:pPr>
            <a:endParaRPr lang="fr-FR" sz="2600" dirty="0">
              <a:latin typeface="Tahoma" panose="020B0604030504040204" pitchFamily="34" charset="0"/>
              <a:ea typeface="Tahoma" panose="020B0604030504040204" pitchFamily="34" charset="0"/>
              <a:cs typeface="Tahoma" panose="020B0604030504040204" pitchFamily="34" charset="0"/>
            </a:endParaRPr>
          </a:p>
          <a:p>
            <a:pPr marL="0" indent="0">
              <a:buNone/>
            </a:pPr>
            <a:r>
              <a:rPr lang="fr-FR" sz="2600" dirty="0">
                <a:latin typeface="Tahoma" panose="020B0604030504040204" pitchFamily="34" charset="0"/>
                <a:ea typeface="Tahoma" panose="020B0604030504040204" pitchFamily="34" charset="0"/>
                <a:cs typeface="Tahoma" panose="020B0604030504040204" pitchFamily="34" charset="0"/>
              </a:rPr>
              <a:t>Les membres de la délégation du CSE sont élus pour quatre ans.</a:t>
            </a:r>
          </a:p>
          <a:p>
            <a:pPr marL="0" indent="0">
              <a:buNone/>
            </a:pPr>
            <a:r>
              <a:rPr lang="fr-FR" sz="2600" dirty="0">
                <a:latin typeface="Tahoma" panose="020B0604030504040204" pitchFamily="34" charset="0"/>
                <a:ea typeface="Tahoma" panose="020B0604030504040204" pitchFamily="34" charset="0"/>
                <a:cs typeface="Tahoma" panose="020B0604030504040204" pitchFamily="34" charset="0"/>
              </a:rPr>
              <a:t>Un accord peut fixer une durée de mandat comprise entre deux et quatre ans. (Article L.2314-33)</a:t>
            </a:r>
          </a:p>
          <a:p>
            <a:pPr marL="0" indent="0">
              <a:buNone/>
            </a:pPr>
            <a:endParaRPr lang="fr-FR" dirty="0"/>
          </a:p>
        </p:txBody>
      </p:sp>
    </p:spTree>
    <p:extLst>
      <p:ext uri="{BB962C8B-B14F-4D97-AF65-F5344CB8AC3E}">
        <p14:creationId xmlns:p14="http://schemas.microsoft.com/office/powerpoint/2010/main" val="24307598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254BD74-20F9-4628-9A8B-0F211A749A2B}"/>
              </a:ext>
            </a:extLst>
          </p:cNvPr>
          <p:cNvSpPr>
            <a:spLocks noGrp="1"/>
          </p:cNvSpPr>
          <p:nvPr>
            <p:ph type="title"/>
          </p:nvPr>
        </p:nvSpPr>
        <p:spPr/>
        <p:txBody>
          <a:bodyPr>
            <a:normAutofit/>
          </a:bodyPr>
          <a:lstStyle/>
          <a:p>
            <a:pPr algn="ctr"/>
            <a:r>
              <a:rPr lang="fr-FR" b="1" dirty="0">
                <a:latin typeface="Tahoma" panose="020B0604030504040204" pitchFamily="34" charset="0"/>
                <a:ea typeface="Tahoma" panose="020B0604030504040204" pitchFamily="34" charset="0"/>
                <a:cs typeface="Tahoma" panose="020B0604030504040204" pitchFamily="34" charset="0"/>
              </a:rPr>
              <a:t>CSE</a:t>
            </a:r>
            <a:br>
              <a:rPr lang="fr-FR" b="1" dirty="0">
                <a:latin typeface="Tahoma" panose="020B0604030504040204" pitchFamily="34" charset="0"/>
                <a:ea typeface="Tahoma" panose="020B0604030504040204" pitchFamily="34" charset="0"/>
                <a:cs typeface="Tahoma" panose="020B0604030504040204" pitchFamily="34" charset="0"/>
              </a:rPr>
            </a:br>
            <a:r>
              <a:rPr lang="fr-FR" b="1" dirty="0">
                <a:latin typeface="Tahoma" panose="020B0604030504040204" pitchFamily="34" charset="0"/>
                <a:ea typeface="Tahoma" panose="020B0604030504040204" pitchFamily="34" charset="0"/>
                <a:cs typeface="Tahoma" panose="020B0604030504040204" pitchFamily="34" charset="0"/>
              </a:rPr>
              <a:t>  lequel ?</a:t>
            </a:r>
          </a:p>
        </p:txBody>
      </p:sp>
      <p:sp>
        <p:nvSpPr>
          <p:cNvPr id="3" name="Espace réservé du contenu 2">
            <a:extLst>
              <a:ext uri="{FF2B5EF4-FFF2-40B4-BE49-F238E27FC236}">
                <a16:creationId xmlns:a16="http://schemas.microsoft.com/office/drawing/2014/main" id="{15AF9D81-72A6-4611-8655-105C5528BB6B}"/>
              </a:ext>
            </a:extLst>
          </p:cNvPr>
          <p:cNvSpPr>
            <a:spLocks noGrp="1"/>
          </p:cNvSpPr>
          <p:nvPr>
            <p:ph idx="1"/>
          </p:nvPr>
        </p:nvSpPr>
        <p:spPr/>
        <p:txBody>
          <a:bodyPr/>
          <a:lstStyle/>
          <a:p>
            <a:pPr marL="0" indent="0">
              <a:buNone/>
            </a:pPr>
            <a:endParaRPr lang="fr-FR" dirty="0"/>
          </a:p>
          <a:p>
            <a:pPr marL="0" indent="0" algn="ctr">
              <a:buNone/>
            </a:pPr>
            <a:r>
              <a:rPr lang="fr-FR" sz="2600" b="1" dirty="0">
                <a:latin typeface="Tahoma" panose="020B0604030504040204" pitchFamily="34" charset="0"/>
                <a:ea typeface="Tahoma" panose="020B0604030504040204" pitchFamily="34" charset="0"/>
                <a:cs typeface="Tahoma" panose="020B0604030504040204" pitchFamily="34" charset="0"/>
              </a:rPr>
              <a:t>Deux CSE différents qui portent portant le même nom </a:t>
            </a:r>
          </a:p>
          <a:p>
            <a:pPr marL="0" indent="0" algn="ctr">
              <a:buNone/>
            </a:pPr>
            <a:endParaRPr lang="fr-FR" sz="3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marL="0" indent="0" algn="ctr">
              <a:buNone/>
            </a:pPr>
            <a:r>
              <a:rPr lang="fr-FR" sz="4400" b="1" dirty="0">
                <a:solidFill>
                  <a:srgbClr val="FF0000"/>
                </a:solidFill>
                <a:latin typeface="Tahoma" panose="020B0604030504040204" pitchFamily="34" charset="0"/>
                <a:ea typeface="Tahoma" panose="020B0604030504040204" pitchFamily="34" charset="0"/>
                <a:cs typeface="Tahoma" panose="020B0604030504040204" pitchFamily="34" charset="0"/>
              </a:rPr>
              <a:t>mais pas les mêmes pouvoirs</a:t>
            </a:r>
          </a:p>
        </p:txBody>
      </p:sp>
    </p:spTree>
    <p:extLst>
      <p:ext uri="{BB962C8B-B14F-4D97-AF65-F5344CB8AC3E}">
        <p14:creationId xmlns:p14="http://schemas.microsoft.com/office/powerpoint/2010/main" val="19188116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03A9D9-DD46-4ADF-99B1-224AB9FC99CE}"/>
              </a:ext>
            </a:extLst>
          </p:cNvPr>
          <p:cNvSpPr>
            <a:spLocks noGrp="1"/>
          </p:cNvSpPr>
          <p:nvPr>
            <p:ph type="title"/>
          </p:nvPr>
        </p:nvSpPr>
        <p:spPr/>
        <p:txBody>
          <a:bodyPr/>
          <a:lstStyle/>
          <a:p>
            <a:pPr algn="ctr"/>
            <a:r>
              <a:rPr lang="fr-FR" b="1" dirty="0">
                <a:latin typeface="Tahoma" panose="020B0604030504040204" pitchFamily="34" charset="0"/>
                <a:ea typeface="Tahoma" panose="020B0604030504040204" pitchFamily="34" charset="0"/>
                <a:cs typeface="Tahoma" panose="020B0604030504040204" pitchFamily="34" charset="0"/>
              </a:rPr>
              <a:t>CSE</a:t>
            </a:r>
            <a:br>
              <a:rPr lang="fr-FR" b="1" dirty="0">
                <a:latin typeface="Tahoma" panose="020B0604030504040204" pitchFamily="34" charset="0"/>
                <a:ea typeface="Tahoma" panose="020B0604030504040204" pitchFamily="34" charset="0"/>
                <a:cs typeface="Tahoma" panose="020B0604030504040204" pitchFamily="34" charset="0"/>
              </a:rPr>
            </a:br>
            <a:r>
              <a:rPr lang="fr-FR" b="1" dirty="0">
                <a:latin typeface="Tahoma" panose="020B0604030504040204" pitchFamily="34" charset="0"/>
                <a:ea typeface="Tahoma" panose="020B0604030504040204" pitchFamily="34" charset="0"/>
                <a:cs typeface="Tahoma" panose="020B0604030504040204" pitchFamily="34" charset="0"/>
              </a:rPr>
              <a:t>Lequel ?</a:t>
            </a:r>
            <a:endParaRPr lang="fr-FR" dirty="0"/>
          </a:p>
        </p:txBody>
      </p:sp>
      <p:graphicFrame>
        <p:nvGraphicFramePr>
          <p:cNvPr id="4" name="Espace réservé du contenu 3">
            <a:extLst>
              <a:ext uri="{FF2B5EF4-FFF2-40B4-BE49-F238E27FC236}">
                <a16:creationId xmlns:a16="http://schemas.microsoft.com/office/drawing/2014/main" id="{D247D28B-6079-4377-8157-C6B1F7D47D6E}"/>
              </a:ext>
            </a:extLst>
          </p:cNvPr>
          <p:cNvGraphicFramePr>
            <a:graphicFrameLocks noGrp="1"/>
          </p:cNvGraphicFramePr>
          <p:nvPr>
            <p:ph idx="1"/>
            <p:extLst>
              <p:ext uri="{D42A27DB-BD31-4B8C-83A1-F6EECF244321}">
                <p14:modId xmlns:p14="http://schemas.microsoft.com/office/powerpoint/2010/main" val="1334961258"/>
              </p:ext>
            </p:extLst>
          </p:nvPr>
        </p:nvGraphicFramePr>
        <p:xfrm>
          <a:off x="838200" y="3148398"/>
          <a:ext cx="10515600" cy="3505200"/>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1530133157"/>
                    </a:ext>
                  </a:extLst>
                </a:gridCol>
                <a:gridCol w="5257800">
                  <a:extLst>
                    <a:ext uri="{9D8B030D-6E8A-4147-A177-3AD203B41FA5}">
                      <a16:colId xmlns:a16="http://schemas.microsoft.com/office/drawing/2014/main" val="2401652490"/>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400" dirty="0">
                          <a:latin typeface="Tahoma" panose="020B0604030504040204" pitchFamily="34" charset="0"/>
                          <a:ea typeface="Tahoma" panose="020B0604030504040204" pitchFamily="34" charset="0"/>
                          <a:cs typeface="Tahoma" panose="020B0604030504040204" pitchFamily="34" charset="0"/>
                        </a:rPr>
                        <a:t>Plus de 11 et moins de 50 salarié(e)s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400" dirty="0">
                          <a:latin typeface="Tahoma" panose="020B0604030504040204" pitchFamily="34" charset="0"/>
                          <a:ea typeface="Tahoma" panose="020B0604030504040204" pitchFamily="34" charset="0"/>
                          <a:cs typeface="Tahoma" panose="020B0604030504040204" pitchFamily="34" charset="0"/>
                        </a:rPr>
                        <a:t> 50 salarié(e)s ou plus</a:t>
                      </a:r>
                    </a:p>
                  </a:txBody>
                  <a:tcPr/>
                </a:tc>
                <a:extLst>
                  <a:ext uri="{0D108BD9-81ED-4DB2-BD59-A6C34878D82A}">
                    <a16:rowId xmlns:a16="http://schemas.microsoft.com/office/drawing/2014/main" val="1624168287"/>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000" b="1" dirty="0">
                          <a:latin typeface="Tahoma" panose="020B0604030504040204" pitchFamily="34" charset="0"/>
                          <a:ea typeface="Tahoma" panose="020B0604030504040204" pitchFamily="34" charset="0"/>
                          <a:cs typeface="Tahoma" panose="020B0604030504040204" pitchFamily="34" charset="0"/>
                        </a:rPr>
                        <a:t>Attribution des anciens DP et du CHSCT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000" b="1" dirty="0">
                          <a:latin typeface="Tahoma" panose="020B0604030504040204" pitchFamily="34" charset="0"/>
                          <a:ea typeface="Tahoma" panose="020B0604030504040204" pitchFamily="34" charset="0"/>
                          <a:cs typeface="Tahoma" panose="020B0604030504040204" pitchFamily="34" charset="0"/>
                        </a:rPr>
                        <a:t>CE – DP - CHSCT</a:t>
                      </a:r>
                    </a:p>
                  </a:txBody>
                  <a:tcPr/>
                </a:tc>
                <a:extLst>
                  <a:ext uri="{0D108BD9-81ED-4DB2-BD59-A6C34878D82A}">
                    <a16:rowId xmlns:a16="http://schemas.microsoft.com/office/drawing/2014/main" val="578163671"/>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000" b="1" dirty="0">
                          <a:latin typeface="Tahoma" panose="020B0604030504040204" pitchFamily="34" charset="0"/>
                          <a:ea typeface="Tahoma" panose="020B0604030504040204" pitchFamily="34" charset="0"/>
                          <a:cs typeface="Tahoma" panose="020B0604030504040204" pitchFamily="34" charset="0"/>
                        </a:rPr>
                        <a:t>Pas de budget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000" b="1" dirty="0">
                          <a:latin typeface="Tahoma" panose="020B0604030504040204" pitchFamily="34" charset="0"/>
                          <a:ea typeface="Tahoma" panose="020B0604030504040204" pitchFamily="34" charset="0"/>
                          <a:cs typeface="Tahoma" panose="020B0604030504040204" pitchFamily="34" charset="0"/>
                        </a:rPr>
                        <a:t>Budget</a:t>
                      </a:r>
                    </a:p>
                  </a:txBody>
                  <a:tcPr/>
                </a:tc>
                <a:extLst>
                  <a:ext uri="{0D108BD9-81ED-4DB2-BD59-A6C34878D82A}">
                    <a16:rowId xmlns:a16="http://schemas.microsoft.com/office/drawing/2014/main" val="3309595785"/>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000" b="1" dirty="0"/>
                        <a:t>Le CSE n’est pas une personne morale. Il ne peut pas ester en justice.</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000" b="1" dirty="0"/>
                        <a:t>Le CSE est une personne morale, il peut ester en justice.</a:t>
                      </a:r>
                    </a:p>
                  </a:txBody>
                  <a:tcPr/>
                </a:tc>
                <a:extLst>
                  <a:ext uri="{0D108BD9-81ED-4DB2-BD59-A6C34878D82A}">
                    <a16:rowId xmlns:a16="http://schemas.microsoft.com/office/drawing/2014/main" val="2429883046"/>
                  </a:ext>
                </a:extLst>
              </a:tr>
              <a:tr h="370840">
                <a:tc>
                  <a:txBody>
                    <a:bodyPr/>
                    <a:lstStyle/>
                    <a:p>
                      <a:r>
                        <a:rPr lang="fr-FR" b="1" dirty="0">
                          <a:latin typeface="Tahoma" panose="020B0604030504040204" pitchFamily="34" charset="0"/>
                          <a:ea typeface="Tahoma" panose="020B0604030504040204" pitchFamily="34" charset="0"/>
                          <a:cs typeface="Tahoma" panose="020B0604030504040204" pitchFamily="34" charset="0"/>
                        </a:rPr>
                        <a:t>10 h de délégation</a:t>
                      </a:r>
                    </a:p>
                    <a:p>
                      <a:r>
                        <a:rPr lang="fr-FR" b="1" dirty="0">
                          <a:latin typeface="Tahoma" panose="020B0604030504040204" pitchFamily="34" charset="0"/>
                          <a:ea typeface="Tahoma" panose="020B0604030504040204" pitchFamily="34" charset="0"/>
                          <a:cs typeface="Tahoma" panose="020B0604030504040204" pitchFamily="34" charset="0"/>
                        </a:rPr>
                        <a:t>1 titulaire et 1 suppléant de 11 à 24</a:t>
                      </a:r>
                    </a:p>
                    <a:p>
                      <a:r>
                        <a:rPr lang="fr-FR" b="1" dirty="0">
                          <a:latin typeface="Tahoma" panose="020B0604030504040204" pitchFamily="34" charset="0"/>
                          <a:ea typeface="Tahoma" panose="020B0604030504040204" pitchFamily="34" charset="0"/>
                          <a:cs typeface="Tahoma" panose="020B0604030504040204" pitchFamily="34" charset="0"/>
                        </a:rPr>
                        <a:t>2 titulaires et 2 suppléants de 25 à 49</a:t>
                      </a:r>
                    </a:p>
                  </a:txBody>
                  <a:tcPr/>
                </a:tc>
                <a:tc>
                  <a:txBody>
                    <a:bodyPr/>
                    <a:lstStyle/>
                    <a:p>
                      <a:r>
                        <a:rPr lang="fr-FR" b="1" dirty="0">
                          <a:latin typeface="Tahoma" panose="020B0604030504040204" pitchFamily="34" charset="0"/>
                          <a:ea typeface="Tahoma" panose="020B0604030504040204" pitchFamily="34" charset="0"/>
                          <a:cs typeface="Tahoma" panose="020B0604030504040204" pitchFamily="34" charset="0"/>
                        </a:rPr>
                        <a:t>18 h de délégation</a:t>
                      </a:r>
                    </a:p>
                    <a:p>
                      <a:r>
                        <a:rPr lang="fr-FR" b="1" dirty="0">
                          <a:latin typeface="Tahoma" panose="020B0604030504040204" pitchFamily="34" charset="0"/>
                          <a:ea typeface="Tahoma" panose="020B0604030504040204" pitchFamily="34" charset="0"/>
                          <a:cs typeface="Tahoma" panose="020B0604030504040204" pitchFamily="34" charset="0"/>
                        </a:rPr>
                        <a:t>4 titulaires et 4 suppléants de 50 à 74</a:t>
                      </a:r>
                    </a:p>
                    <a:p>
                      <a:r>
                        <a:rPr lang="fr-FR" b="1" dirty="0">
                          <a:latin typeface="Tahoma" panose="020B0604030504040204" pitchFamily="34" charset="0"/>
                          <a:ea typeface="Tahoma" panose="020B0604030504040204" pitchFamily="34" charset="0"/>
                          <a:cs typeface="Tahoma" panose="020B0604030504040204" pitchFamily="34" charset="0"/>
                        </a:rPr>
                        <a:t>5 titulaires et 5 suppléants de 75 à 99, etc.</a:t>
                      </a:r>
                    </a:p>
                    <a:p>
                      <a:endParaRPr lang="fr-FR" dirty="0"/>
                    </a:p>
                  </a:txBody>
                  <a:tcPr/>
                </a:tc>
                <a:extLst>
                  <a:ext uri="{0D108BD9-81ED-4DB2-BD59-A6C34878D82A}">
                    <a16:rowId xmlns:a16="http://schemas.microsoft.com/office/drawing/2014/main" val="548394394"/>
                  </a:ext>
                </a:extLst>
              </a:tr>
            </a:tbl>
          </a:graphicData>
        </a:graphic>
      </p:graphicFrame>
      <p:sp>
        <p:nvSpPr>
          <p:cNvPr id="5" name="Rectangle 4">
            <a:extLst>
              <a:ext uri="{FF2B5EF4-FFF2-40B4-BE49-F238E27FC236}">
                <a16:creationId xmlns:a16="http://schemas.microsoft.com/office/drawing/2014/main" id="{FBDE1548-1A08-4D34-B6E5-8136B6D9A83E}"/>
              </a:ext>
            </a:extLst>
          </p:cNvPr>
          <p:cNvSpPr/>
          <p:nvPr/>
        </p:nvSpPr>
        <p:spPr>
          <a:xfrm>
            <a:off x="2879324" y="1786605"/>
            <a:ext cx="6096000" cy="646331"/>
          </a:xfrm>
          <a:prstGeom prst="rect">
            <a:avLst/>
          </a:prstGeom>
        </p:spPr>
        <p:txBody>
          <a:bodyPr>
            <a:spAutoFit/>
          </a:bodyPr>
          <a:lstStyle/>
          <a:p>
            <a:pPr algn="ctr"/>
            <a:r>
              <a:rPr lang="fr-FR" b="1" dirty="0">
                <a:solidFill>
                  <a:srgbClr val="FF0000"/>
                </a:solidFill>
                <a:latin typeface="Tahoma" panose="020B0604030504040204" pitchFamily="34" charset="0"/>
                <a:ea typeface="Tahoma" panose="020B0604030504040204" pitchFamily="34" charset="0"/>
                <a:cs typeface="Tahoma" panose="020B0604030504040204" pitchFamily="34" charset="0"/>
              </a:rPr>
              <a:t>Deux CSE</a:t>
            </a:r>
          </a:p>
          <a:p>
            <a:pPr algn="ctr"/>
            <a:r>
              <a:rPr lang="fr-FR" b="1" dirty="0">
                <a:solidFill>
                  <a:srgbClr val="FF0000"/>
                </a:solidFill>
                <a:latin typeface="Tahoma" panose="020B0604030504040204" pitchFamily="34" charset="0"/>
                <a:ea typeface="Tahoma" panose="020B0604030504040204" pitchFamily="34" charset="0"/>
                <a:cs typeface="Tahoma" panose="020B0604030504040204" pitchFamily="34" charset="0"/>
              </a:rPr>
              <a:t>même nom mais pas les mêmes pouvoirs</a:t>
            </a:r>
          </a:p>
        </p:txBody>
      </p:sp>
      <p:sp>
        <p:nvSpPr>
          <p:cNvPr id="6" name="Rectangle 5">
            <a:extLst>
              <a:ext uri="{FF2B5EF4-FFF2-40B4-BE49-F238E27FC236}">
                <a16:creationId xmlns:a16="http://schemas.microsoft.com/office/drawing/2014/main" id="{C9C13BD6-7048-4CC1-AD0D-D07D717DA93A}"/>
              </a:ext>
            </a:extLst>
          </p:cNvPr>
          <p:cNvSpPr/>
          <p:nvPr/>
        </p:nvSpPr>
        <p:spPr>
          <a:xfrm>
            <a:off x="2772793" y="2432936"/>
            <a:ext cx="6096000" cy="646331"/>
          </a:xfrm>
          <a:prstGeom prst="rect">
            <a:avLst/>
          </a:prstGeom>
        </p:spPr>
        <p:txBody>
          <a:bodyPr>
            <a:spAutoFit/>
          </a:bodyPr>
          <a:lstStyle/>
          <a:p>
            <a:pPr algn="ctr"/>
            <a:r>
              <a:rPr lang="fr-FR" b="1" dirty="0">
                <a:solidFill>
                  <a:schemeClr val="accent5">
                    <a:lumMod val="75000"/>
                  </a:schemeClr>
                </a:solidFill>
                <a:latin typeface="Tahoma" panose="020B0604030504040204" pitchFamily="34" charset="0"/>
                <a:ea typeface="Tahoma" panose="020B0604030504040204" pitchFamily="34" charset="0"/>
                <a:cs typeface="Tahoma" panose="020B0604030504040204" pitchFamily="34" charset="0"/>
              </a:rPr>
              <a:t>Il faut s’attendre que par la suite il n’y en ait plus qu’en seul, mais lequel ?</a:t>
            </a:r>
          </a:p>
        </p:txBody>
      </p:sp>
    </p:spTree>
    <p:extLst>
      <p:ext uri="{BB962C8B-B14F-4D97-AF65-F5344CB8AC3E}">
        <p14:creationId xmlns:p14="http://schemas.microsoft.com/office/powerpoint/2010/main" val="5864472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A043077-306D-455B-B254-ECB311DDB91B}"/>
              </a:ext>
            </a:extLst>
          </p:cNvPr>
          <p:cNvSpPr>
            <a:spLocks noGrp="1"/>
          </p:cNvSpPr>
          <p:nvPr>
            <p:ph type="title"/>
          </p:nvPr>
        </p:nvSpPr>
        <p:spPr/>
        <p:txBody>
          <a:bodyPr/>
          <a:lstStyle/>
          <a:p>
            <a:pPr algn="ctr"/>
            <a:r>
              <a:rPr lang="fr-FR" b="1" dirty="0">
                <a:latin typeface="Tahoma" panose="020B0604030504040204" pitchFamily="34" charset="0"/>
                <a:ea typeface="Tahoma" panose="020B0604030504040204" pitchFamily="34" charset="0"/>
                <a:cs typeface="Tahoma" panose="020B0604030504040204" pitchFamily="34" charset="0"/>
              </a:rPr>
              <a:t>Consultation du CSE</a:t>
            </a:r>
          </a:p>
        </p:txBody>
      </p:sp>
      <p:sp>
        <p:nvSpPr>
          <p:cNvPr id="3" name="Espace réservé du contenu 2">
            <a:extLst>
              <a:ext uri="{FF2B5EF4-FFF2-40B4-BE49-F238E27FC236}">
                <a16:creationId xmlns:a16="http://schemas.microsoft.com/office/drawing/2014/main" id="{BA342120-8F4B-4653-B311-B83834D24040}"/>
              </a:ext>
            </a:extLst>
          </p:cNvPr>
          <p:cNvSpPr>
            <a:spLocks noGrp="1"/>
          </p:cNvSpPr>
          <p:nvPr>
            <p:ph idx="1"/>
          </p:nvPr>
        </p:nvSpPr>
        <p:spPr/>
        <p:txBody>
          <a:bodyPr/>
          <a:lstStyle/>
          <a:p>
            <a:pPr marL="0" indent="0" algn="ctr">
              <a:buNone/>
            </a:pPr>
            <a:r>
              <a:rPr lang="fr-FR" b="1" dirty="0">
                <a:solidFill>
                  <a:srgbClr val="FF0000"/>
                </a:solidFill>
                <a:latin typeface="Tahoma" panose="020B0604030504040204" pitchFamily="34" charset="0"/>
                <a:ea typeface="Tahoma" panose="020B0604030504040204" pitchFamily="34" charset="0"/>
                <a:cs typeface="Tahoma" panose="020B0604030504040204" pitchFamily="34" charset="0"/>
              </a:rPr>
              <a:t>Le CSE est consulté sur trois points </a:t>
            </a:r>
          </a:p>
          <a:p>
            <a:endParaRPr lang="fr-FR" dirty="0"/>
          </a:p>
          <a:p>
            <a:pPr marL="0" indent="0">
              <a:buNone/>
            </a:pPr>
            <a:r>
              <a:rPr lang="fr-FR" b="1" dirty="0">
                <a:latin typeface="Tahoma" panose="020B0604030504040204" pitchFamily="34" charset="0"/>
                <a:ea typeface="Tahoma" panose="020B0604030504040204" pitchFamily="34" charset="0"/>
                <a:cs typeface="Tahoma" panose="020B0604030504040204" pitchFamily="34" charset="0"/>
              </a:rPr>
              <a:t>                            Economique et financier</a:t>
            </a:r>
          </a:p>
          <a:p>
            <a:pPr marL="0" indent="0">
              <a:buNone/>
            </a:pPr>
            <a:r>
              <a:rPr lang="fr-FR" b="1" dirty="0">
                <a:latin typeface="Tahoma" panose="020B0604030504040204" pitchFamily="34" charset="0"/>
                <a:ea typeface="Tahoma" panose="020B0604030504040204" pitchFamily="34" charset="0"/>
                <a:cs typeface="Tahoma" panose="020B0604030504040204" pitchFamily="34" charset="0"/>
              </a:rPr>
              <a:t>                            Economique et social </a:t>
            </a:r>
          </a:p>
          <a:p>
            <a:pPr marL="0" indent="0">
              <a:buNone/>
            </a:pPr>
            <a:r>
              <a:rPr lang="fr-FR" b="1" dirty="0">
                <a:latin typeface="Tahoma" panose="020B0604030504040204" pitchFamily="34" charset="0"/>
                <a:ea typeface="Tahoma" panose="020B0604030504040204" pitchFamily="34" charset="0"/>
                <a:cs typeface="Tahoma" panose="020B0604030504040204" pitchFamily="34" charset="0"/>
              </a:rPr>
              <a:t>                            Stratégie </a:t>
            </a:r>
          </a:p>
          <a:p>
            <a:pPr marL="0" indent="0">
              <a:buNone/>
            </a:pPr>
            <a:endParaRPr lang="fr-FR" dirty="0">
              <a:latin typeface="Tahoma" panose="020B0604030504040204" pitchFamily="34" charset="0"/>
              <a:ea typeface="Tahoma" panose="020B0604030504040204" pitchFamily="34" charset="0"/>
              <a:cs typeface="Tahoma" panose="020B0604030504040204" pitchFamily="34" charset="0"/>
            </a:endParaRPr>
          </a:p>
          <a:p>
            <a:pPr marL="0" indent="0" algn="ctr">
              <a:buNone/>
            </a:pPr>
            <a:endParaRPr lang="fr-FR" dirty="0">
              <a:latin typeface="Tahoma" panose="020B0604030504040204" pitchFamily="34" charset="0"/>
              <a:ea typeface="Tahoma" panose="020B0604030504040204" pitchFamily="34" charset="0"/>
              <a:cs typeface="Tahoma" panose="020B0604030504040204" pitchFamily="34" charset="0"/>
            </a:endParaRPr>
          </a:p>
          <a:p>
            <a:pPr marL="0" indent="0">
              <a:buNone/>
            </a:pPr>
            <a:r>
              <a:rPr lang="fr-FR"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fr-FR" sz="2600" b="1" dirty="0">
                <a:solidFill>
                  <a:srgbClr val="FF0000"/>
                </a:solidFill>
                <a:latin typeface="Tahoma" panose="020B0604030504040204" pitchFamily="34" charset="0"/>
                <a:ea typeface="Tahoma" panose="020B0604030504040204" pitchFamily="34" charset="0"/>
                <a:cs typeface="Tahoma" panose="020B0604030504040204" pitchFamily="34" charset="0"/>
              </a:rPr>
              <a:t>Vigilance sur les délais ! </a:t>
            </a:r>
            <a:endParaRPr lang="fr-FR" sz="2600"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pic>
        <p:nvPicPr>
          <p:cNvPr id="4" name="Image 3">
            <a:extLst>
              <a:ext uri="{FF2B5EF4-FFF2-40B4-BE49-F238E27FC236}">
                <a16:creationId xmlns:a16="http://schemas.microsoft.com/office/drawing/2014/main" id="{8B5AAD6C-85EA-47A4-989C-A0AE5CFF5833}"/>
              </a:ext>
            </a:extLst>
          </p:cNvPr>
          <p:cNvPicPr>
            <a:picLocks noChangeAspect="1"/>
          </p:cNvPicPr>
          <p:nvPr/>
        </p:nvPicPr>
        <p:blipFill>
          <a:blip r:embed="rId2"/>
          <a:stretch>
            <a:fillRect/>
          </a:stretch>
        </p:blipFill>
        <p:spPr>
          <a:xfrm>
            <a:off x="5580000" y="4696182"/>
            <a:ext cx="516000" cy="501800"/>
          </a:xfrm>
          <a:prstGeom prst="rect">
            <a:avLst/>
          </a:prstGeom>
        </p:spPr>
      </p:pic>
    </p:spTree>
    <p:extLst>
      <p:ext uri="{BB962C8B-B14F-4D97-AF65-F5344CB8AC3E}">
        <p14:creationId xmlns:p14="http://schemas.microsoft.com/office/powerpoint/2010/main" val="34305479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A043077-306D-455B-B254-ECB311DDB91B}"/>
              </a:ext>
            </a:extLst>
          </p:cNvPr>
          <p:cNvSpPr>
            <a:spLocks noGrp="1"/>
          </p:cNvSpPr>
          <p:nvPr>
            <p:ph type="title"/>
          </p:nvPr>
        </p:nvSpPr>
        <p:spPr/>
        <p:txBody>
          <a:bodyPr/>
          <a:lstStyle/>
          <a:p>
            <a:pPr algn="ctr"/>
            <a:r>
              <a:rPr lang="fr-FR" b="1" dirty="0">
                <a:latin typeface="Tahoma" panose="020B0604030504040204" pitchFamily="34" charset="0"/>
                <a:ea typeface="Tahoma" panose="020B0604030504040204" pitchFamily="34" charset="0"/>
                <a:cs typeface="Tahoma" panose="020B0604030504040204" pitchFamily="34" charset="0"/>
              </a:rPr>
              <a:t>Consultation du CSE</a:t>
            </a:r>
          </a:p>
        </p:txBody>
      </p:sp>
      <p:sp>
        <p:nvSpPr>
          <p:cNvPr id="3" name="Espace réservé du contenu 2">
            <a:extLst>
              <a:ext uri="{FF2B5EF4-FFF2-40B4-BE49-F238E27FC236}">
                <a16:creationId xmlns:a16="http://schemas.microsoft.com/office/drawing/2014/main" id="{BA342120-8F4B-4653-B311-B83834D24040}"/>
              </a:ext>
            </a:extLst>
          </p:cNvPr>
          <p:cNvSpPr>
            <a:spLocks noGrp="1"/>
          </p:cNvSpPr>
          <p:nvPr>
            <p:ph idx="1"/>
          </p:nvPr>
        </p:nvSpPr>
        <p:spPr/>
        <p:txBody>
          <a:bodyPr>
            <a:normAutofit fontScale="62500" lnSpcReduction="20000"/>
          </a:bodyPr>
          <a:lstStyle/>
          <a:p>
            <a:pPr marL="0" indent="0" algn="ctr">
              <a:buNone/>
            </a:pPr>
            <a:r>
              <a:rPr lang="fr-FR" b="1" dirty="0">
                <a:solidFill>
                  <a:srgbClr val="FF0000"/>
                </a:solidFill>
                <a:latin typeface="Tahoma" panose="020B0604030504040204" pitchFamily="34" charset="0"/>
                <a:ea typeface="Tahoma" panose="020B0604030504040204" pitchFamily="34" charset="0"/>
                <a:cs typeface="Tahoma" panose="020B0604030504040204" pitchFamily="34" charset="0"/>
              </a:rPr>
              <a:t>Le CSE est consulté sur trois points </a:t>
            </a:r>
            <a:endParaRPr lang="fr-FR" dirty="0"/>
          </a:p>
          <a:p>
            <a:pPr marL="0" indent="0">
              <a:buNone/>
            </a:pPr>
            <a:r>
              <a:rPr lang="fr-FR" b="1" dirty="0">
                <a:latin typeface="Tahoma" panose="020B0604030504040204" pitchFamily="34" charset="0"/>
                <a:ea typeface="Tahoma" panose="020B0604030504040204" pitchFamily="34" charset="0"/>
                <a:cs typeface="Tahoma" panose="020B0604030504040204" pitchFamily="34" charset="0"/>
              </a:rPr>
              <a:t>                            Economique et financier</a:t>
            </a:r>
          </a:p>
          <a:p>
            <a:pPr marL="0" indent="0">
              <a:buNone/>
            </a:pPr>
            <a:r>
              <a:rPr lang="fr-FR" b="1" dirty="0">
                <a:latin typeface="Tahoma" panose="020B0604030504040204" pitchFamily="34" charset="0"/>
                <a:ea typeface="Tahoma" panose="020B0604030504040204" pitchFamily="34" charset="0"/>
                <a:cs typeface="Tahoma" panose="020B0604030504040204" pitchFamily="34" charset="0"/>
              </a:rPr>
              <a:t>                            Economique et social </a:t>
            </a:r>
          </a:p>
          <a:p>
            <a:pPr marL="0" indent="0">
              <a:buNone/>
            </a:pPr>
            <a:r>
              <a:rPr lang="fr-FR" b="1" dirty="0">
                <a:latin typeface="Tahoma" panose="020B0604030504040204" pitchFamily="34" charset="0"/>
                <a:ea typeface="Tahoma" panose="020B0604030504040204" pitchFamily="34" charset="0"/>
                <a:cs typeface="Tahoma" panose="020B0604030504040204" pitchFamily="34" charset="0"/>
              </a:rPr>
              <a:t>                            Stratégie </a:t>
            </a:r>
          </a:p>
          <a:p>
            <a:pPr marL="0" indent="0" algn="ctr">
              <a:buNone/>
            </a:pPr>
            <a:r>
              <a:rPr lang="fr-FR" b="1" dirty="0">
                <a:solidFill>
                  <a:srgbClr val="FF0000"/>
                </a:solidFill>
                <a:latin typeface="Tahoma" panose="020B0604030504040204" pitchFamily="34" charset="0"/>
                <a:ea typeface="Tahoma" panose="020B0604030504040204" pitchFamily="34" charset="0"/>
                <a:cs typeface="Tahoma" panose="020B0604030504040204" pitchFamily="34" charset="0"/>
              </a:rPr>
              <a:t>Vigilance sur les délais ! </a:t>
            </a:r>
          </a:p>
          <a:p>
            <a:pPr marL="0" indent="0" algn="ctr">
              <a:buNone/>
            </a:pPr>
            <a:endParaRPr lang="fr-FR" dirty="0">
              <a:latin typeface="Tahoma" panose="020B0604030504040204" pitchFamily="34" charset="0"/>
              <a:ea typeface="Tahoma" panose="020B0604030504040204" pitchFamily="34" charset="0"/>
              <a:cs typeface="Tahoma" panose="020B0604030504040204" pitchFamily="34" charset="0"/>
            </a:endParaRPr>
          </a:p>
          <a:p>
            <a:pPr marL="0" indent="0" algn="ctr">
              <a:buNone/>
            </a:pPr>
            <a:r>
              <a:rPr lang="fr-FR" sz="3600" b="1" dirty="0">
                <a:latin typeface="Tahoma" panose="020B0604030504040204" pitchFamily="34" charset="0"/>
                <a:ea typeface="Tahoma" panose="020B0604030504040204" pitchFamily="34" charset="0"/>
                <a:cs typeface="Tahoma" panose="020B0604030504040204" pitchFamily="34" charset="0"/>
              </a:rPr>
              <a:t>Délai d’examen (délai d’informations) </a:t>
            </a:r>
            <a:endParaRPr lang="fr-FR" sz="2600" dirty="0">
              <a:latin typeface="Tahoma" panose="020B0604030504040204" pitchFamily="34" charset="0"/>
              <a:ea typeface="Tahoma" panose="020B0604030504040204" pitchFamily="34" charset="0"/>
              <a:cs typeface="Tahoma" panose="020B0604030504040204" pitchFamily="34" charset="0"/>
            </a:endParaRPr>
          </a:p>
          <a:p>
            <a:pPr marL="0" indent="0" algn="ctr">
              <a:buNone/>
            </a:pPr>
            <a:r>
              <a:rPr lang="fr-FR" sz="4200" b="1" dirty="0">
                <a:solidFill>
                  <a:srgbClr val="FF0000"/>
                </a:solidFill>
                <a:latin typeface="Tahoma" panose="020B0604030504040204" pitchFamily="34" charset="0"/>
                <a:ea typeface="Tahoma" panose="020B0604030504040204" pitchFamily="34" charset="0"/>
                <a:cs typeface="Tahoma" panose="020B0604030504040204" pitchFamily="34" charset="0"/>
              </a:rPr>
              <a:t>1 mois à partir de la remise des documents </a:t>
            </a:r>
            <a:endParaRPr lang="fr-FR" sz="4200" dirty="0">
              <a:solidFill>
                <a:srgbClr val="FF0000"/>
              </a:solidFill>
              <a:latin typeface="Tahoma" panose="020B0604030504040204" pitchFamily="34" charset="0"/>
              <a:ea typeface="Tahoma" panose="020B0604030504040204" pitchFamily="34" charset="0"/>
              <a:cs typeface="Tahoma" panose="020B0604030504040204" pitchFamily="34" charset="0"/>
            </a:endParaRPr>
          </a:p>
          <a:p>
            <a:r>
              <a:rPr lang="fr-FR" sz="4200" b="1" dirty="0">
                <a:latin typeface="Tahoma" panose="020B0604030504040204" pitchFamily="34" charset="0"/>
                <a:ea typeface="Tahoma" panose="020B0604030504040204" pitchFamily="34" charset="0"/>
                <a:cs typeface="Tahoma" panose="020B0604030504040204" pitchFamily="34" charset="0"/>
              </a:rPr>
              <a:t>Soit avec la convocation </a:t>
            </a:r>
            <a:endParaRPr lang="fr-FR" sz="4200" dirty="0">
              <a:latin typeface="Tahoma" panose="020B0604030504040204" pitchFamily="34" charset="0"/>
              <a:ea typeface="Tahoma" panose="020B0604030504040204" pitchFamily="34" charset="0"/>
              <a:cs typeface="Tahoma" panose="020B0604030504040204" pitchFamily="34" charset="0"/>
            </a:endParaRPr>
          </a:p>
          <a:p>
            <a:r>
              <a:rPr lang="fr-FR" sz="4200" b="1" dirty="0">
                <a:latin typeface="Tahoma" panose="020B0604030504040204" pitchFamily="34" charset="0"/>
                <a:ea typeface="Tahoma" panose="020B0604030504040204" pitchFamily="34" charset="0"/>
                <a:cs typeface="Tahoma" panose="020B0604030504040204" pitchFamily="34" charset="0"/>
              </a:rPr>
              <a:t>Soit par mail </a:t>
            </a:r>
            <a:endParaRPr lang="fr-FR" sz="4200" dirty="0">
              <a:latin typeface="Tahoma" panose="020B0604030504040204" pitchFamily="34" charset="0"/>
              <a:ea typeface="Tahoma" panose="020B0604030504040204" pitchFamily="34" charset="0"/>
              <a:cs typeface="Tahoma" panose="020B0604030504040204" pitchFamily="34" charset="0"/>
            </a:endParaRPr>
          </a:p>
          <a:p>
            <a:r>
              <a:rPr lang="fr-FR" sz="4200" b="1" dirty="0">
                <a:latin typeface="Tahoma" panose="020B0604030504040204" pitchFamily="34" charset="0"/>
                <a:ea typeface="Tahoma" panose="020B0604030504040204" pitchFamily="34" charset="0"/>
                <a:cs typeface="Tahoma" panose="020B0604030504040204" pitchFamily="34" charset="0"/>
              </a:rPr>
              <a:t>Soit pendant la réunion </a:t>
            </a:r>
          </a:p>
          <a:p>
            <a:pPr marL="0" indent="0" algn="ctr">
              <a:buNone/>
            </a:pPr>
            <a:r>
              <a:rPr lang="fr-FR" sz="4200" b="1" dirty="0">
                <a:solidFill>
                  <a:srgbClr val="FF0000"/>
                </a:solidFill>
                <a:latin typeface="Tahoma" panose="020B0604030504040204" pitchFamily="34" charset="0"/>
                <a:ea typeface="Tahoma" panose="020B0604030504040204" pitchFamily="34" charset="0"/>
                <a:cs typeface="Tahoma" panose="020B0604030504040204" pitchFamily="34" charset="0"/>
              </a:rPr>
              <a:t>2 mois en cas d’intervention d’un expert </a:t>
            </a:r>
          </a:p>
          <a:p>
            <a:pPr marL="0" indent="0" algn="ctr">
              <a:buNone/>
            </a:pPr>
            <a:endParaRPr lang="fr-FR" sz="4200" b="1" dirty="0">
              <a:latin typeface="Tahoma" panose="020B0604030504040204" pitchFamily="34" charset="0"/>
              <a:ea typeface="Tahoma" panose="020B0604030504040204" pitchFamily="34" charset="0"/>
              <a:cs typeface="Tahoma" panose="020B0604030504040204" pitchFamily="34" charset="0"/>
            </a:endParaRPr>
          </a:p>
          <a:p>
            <a:endParaRPr lang="fr-FR" sz="4200" dirty="0">
              <a:latin typeface="Tahoma" panose="020B0604030504040204" pitchFamily="34" charset="0"/>
              <a:ea typeface="Tahoma" panose="020B0604030504040204" pitchFamily="34" charset="0"/>
              <a:cs typeface="Tahoma" panose="020B0604030504040204" pitchFamily="34" charset="0"/>
            </a:endParaRPr>
          </a:p>
          <a:p>
            <a:pPr marL="0" indent="0">
              <a:buNone/>
            </a:pPr>
            <a:endParaRPr lang="fr-FR" sz="2600"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pic>
        <p:nvPicPr>
          <p:cNvPr id="4" name="Image 3">
            <a:extLst>
              <a:ext uri="{FF2B5EF4-FFF2-40B4-BE49-F238E27FC236}">
                <a16:creationId xmlns:a16="http://schemas.microsoft.com/office/drawing/2014/main" id="{8B5AAD6C-85EA-47A4-989C-A0AE5CFF5833}"/>
              </a:ext>
            </a:extLst>
          </p:cNvPr>
          <p:cNvPicPr>
            <a:picLocks noChangeAspect="1"/>
          </p:cNvPicPr>
          <p:nvPr/>
        </p:nvPicPr>
        <p:blipFill>
          <a:blip r:embed="rId2"/>
          <a:stretch>
            <a:fillRect/>
          </a:stretch>
        </p:blipFill>
        <p:spPr>
          <a:xfrm>
            <a:off x="4044163" y="2989344"/>
            <a:ext cx="516000" cy="501800"/>
          </a:xfrm>
          <a:prstGeom prst="rect">
            <a:avLst/>
          </a:prstGeom>
        </p:spPr>
      </p:pic>
    </p:spTree>
    <p:extLst>
      <p:ext uri="{BB962C8B-B14F-4D97-AF65-F5344CB8AC3E}">
        <p14:creationId xmlns:p14="http://schemas.microsoft.com/office/powerpoint/2010/main" val="28406648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A043077-306D-455B-B254-ECB311DDB91B}"/>
              </a:ext>
            </a:extLst>
          </p:cNvPr>
          <p:cNvSpPr>
            <a:spLocks noGrp="1"/>
          </p:cNvSpPr>
          <p:nvPr>
            <p:ph type="title"/>
          </p:nvPr>
        </p:nvSpPr>
        <p:spPr/>
        <p:txBody>
          <a:bodyPr/>
          <a:lstStyle/>
          <a:p>
            <a:pPr algn="ctr"/>
            <a:r>
              <a:rPr lang="fr-FR" b="1" dirty="0">
                <a:latin typeface="Tahoma" panose="020B0604030504040204" pitchFamily="34" charset="0"/>
                <a:ea typeface="Tahoma" panose="020B0604030504040204" pitchFamily="34" charset="0"/>
                <a:cs typeface="Tahoma" panose="020B0604030504040204" pitchFamily="34" charset="0"/>
              </a:rPr>
              <a:t>Consultation du CSE</a:t>
            </a:r>
          </a:p>
        </p:txBody>
      </p:sp>
      <p:sp>
        <p:nvSpPr>
          <p:cNvPr id="3" name="Espace réservé du contenu 2">
            <a:extLst>
              <a:ext uri="{FF2B5EF4-FFF2-40B4-BE49-F238E27FC236}">
                <a16:creationId xmlns:a16="http://schemas.microsoft.com/office/drawing/2014/main" id="{BA342120-8F4B-4653-B311-B83834D24040}"/>
              </a:ext>
            </a:extLst>
          </p:cNvPr>
          <p:cNvSpPr>
            <a:spLocks noGrp="1"/>
          </p:cNvSpPr>
          <p:nvPr>
            <p:ph idx="1"/>
          </p:nvPr>
        </p:nvSpPr>
        <p:spPr/>
        <p:txBody>
          <a:bodyPr>
            <a:normAutofit fontScale="47500" lnSpcReduction="20000"/>
          </a:bodyPr>
          <a:lstStyle/>
          <a:p>
            <a:pPr marL="0" indent="0" algn="ctr">
              <a:buNone/>
            </a:pPr>
            <a:r>
              <a:rPr lang="fr-FR" b="1" dirty="0">
                <a:solidFill>
                  <a:srgbClr val="FF0000"/>
                </a:solidFill>
                <a:latin typeface="Tahoma" panose="020B0604030504040204" pitchFamily="34" charset="0"/>
                <a:ea typeface="Tahoma" panose="020B0604030504040204" pitchFamily="34" charset="0"/>
                <a:cs typeface="Tahoma" panose="020B0604030504040204" pitchFamily="34" charset="0"/>
              </a:rPr>
              <a:t>Le CSE est consulté sur trois points </a:t>
            </a:r>
            <a:endParaRPr lang="fr-FR" dirty="0"/>
          </a:p>
          <a:p>
            <a:pPr marL="0" indent="0">
              <a:buNone/>
            </a:pPr>
            <a:r>
              <a:rPr lang="fr-FR" b="1" dirty="0">
                <a:latin typeface="Tahoma" panose="020B0604030504040204" pitchFamily="34" charset="0"/>
                <a:ea typeface="Tahoma" panose="020B0604030504040204" pitchFamily="34" charset="0"/>
                <a:cs typeface="Tahoma" panose="020B0604030504040204" pitchFamily="34" charset="0"/>
              </a:rPr>
              <a:t>                            Economique et financier</a:t>
            </a:r>
          </a:p>
          <a:p>
            <a:pPr marL="0" indent="0">
              <a:buNone/>
            </a:pPr>
            <a:r>
              <a:rPr lang="fr-FR" b="1" dirty="0">
                <a:latin typeface="Tahoma" panose="020B0604030504040204" pitchFamily="34" charset="0"/>
                <a:ea typeface="Tahoma" panose="020B0604030504040204" pitchFamily="34" charset="0"/>
                <a:cs typeface="Tahoma" panose="020B0604030504040204" pitchFamily="34" charset="0"/>
              </a:rPr>
              <a:t>                            Economique et social </a:t>
            </a:r>
          </a:p>
          <a:p>
            <a:pPr marL="0" indent="0">
              <a:buNone/>
            </a:pPr>
            <a:r>
              <a:rPr lang="fr-FR" b="1" dirty="0">
                <a:latin typeface="Tahoma" panose="020B0604030504040204" pitchFamily="34" charset="0"/>
                <a:ea typeface="Tahoma" panose="020B0604030504040204" pitchFamily="34" charset="0"/>
                <a:cs typeface="Tahoma" panose="020B0604030504040204" pitchFamily="34" charset="0"/>
              </a:rPr>
              <a:t>                            Stratégie </a:t>
            </a:r>
          </a:p>
          <a:p>
            <a:pPr marL="0" indent="0" algn="ctr">
              <a:buNone/>
            </a:pPr>
            <a:r>
              <a:rPr lang="fr-FR" b="1" dirty="0">
                <a:solidFill>
                  <a:srgbClr val="FF0000"/>
                </a:solidFill>
                <a:latin typeface="Tahoma" panose="020B0604030504040204" pitchFamily="34" charset="0"/>
                <a:ea typeface="Tahoma" panose="020B0604030504040204" pitchFamily="34" charset="0"/>
                <a:cs typeface="Tahoma" panose="020B0604030504040204" pitchFamily="34" charset="0"/>
              </a:rPr>
              <a:t>Vigilance sur les délais ! </a:t>
            </a:r>
          </a:p>
          <a:p>
            <a:pPr marL="0" indent="0" algn="ctr">
              <a:buNone/>
            </a:pPr>
            <a:endParaRPr lang="fr-FR" dirty="0">
              <a:latin typeface="Tahoma" panose="020B0604030504040204" pitchFamily="34" charset="0"/>
              <a:ea typeface="Tahoma" panose="020B0604030504040204" pitchFamily="34" charset="0"/>
              <a:cs typeface="Tahoma" panose="020B0604030504040204" pitchFamily="34" charset="0"/>
            </a:endParaRPr>
          </a:p>
          <a:p>
            <a:pPr marL="0" indent="0" algn="ctr">
              <a:buNone/>
            </a:pPr>
            <a:r>
              <a:rPr lang="fr-FR" sz="3600" b="1" dirty="0">
                <a:latin typeface="Tahoma" panose="020B0604030504040204" pitchFamily="34" charset="0"/>
                <a:ea typeface="Tahoma" panose="020B0604030504040204" pitchFamily="34" charset="0"/>
                <a:cs typeface="Tahoma" panose="020B0604030504040204" pitchFamily="34" charset="0"/>
              </a:rPr>
              <a:t>Délai d’examen (délai d’informations) </a:t>
            </a:r>
            <a:endParaRPr lang="fr-FR" sz="2600" dirty="0">
              <a:latin typeface="Tahoma" panose="020B0604030504040204" pitchFamily="34" charset="0"/>
              <a:ea typeface="Tahoma" panose="020B0604030504040204" pitchFamily="34" charset="0"/>
              <a:cs typeface="Tahoma" panose="020B0604030504040204" pitchFamily="34" charset="0"/>
            </a:endParaRPr>
          </a:p>
          <a:p>
            <a:pPr marL="0" indent="0" algn="ctr">
              <a:buNone/>
            </a:pPr>
            <a:r>
              <a:rPr lang="fr-FR" sz="4200" b="1" dirty="0">
                <a:solidFill>
                  <a:srgbClr val="FF0000"/>
                </a:solidFill>
                <a:latin typeface="Tahoma" panose="020B0604030504040204" pitchFamily="34" charset="0"/>
                <a:ea typeface="Tahoma" panose="020B0604030504040204" pitchFamily="34" charset="0"/>
                <a:cs typeface="Tahoma" panose="020B0604030504040204" pitchFamily="34" charset="0"/>
              </a:rPr>
              <a:t>1 mois à partir de la remise des documents </a:t>
            </a:r>
            <a:endParaRPr lang="fr-FR" sz="4200" dirty="0">
              <a:solidFill>
                <a:srgbClr val="FF0000"/>
              </a:solidFill>
              <a:latin typeface="Tahoma" panose="020B0604030504040204" pitchFamily="34" charset="0"/>
              <a:ea typeface="Tahoma" panose="020B0604030504040204" pitchFamily="34" charset="0"/>
              <a:cs typeface="Tahoma" panose="020B0604030504040204" pitchFamily="34" charset="0"/>
            </a:endParaRPr>
          </a:p>
          <a:p>
            <a:r>
              <a:rPr lang="fr-FR" sz="4200" b="1" dirty="0">
                <a:latin typeface="Tahoma" panose="020B0604030504040204" pitchFamily="34" charset="0"/>
                <a:ea typeface="Tahoma" panose="020B0604030504040204" pitchFamily="34" charset="0"/>
                <a:cs typeface="Tahoma" panose="020B0604030504040204" pitchFamily="34" charset="0"/>
              </a:rPr>
              <a:t>Soit avec la convocation </a:t>
            </a:r>
            <a:endParaRPr lang="fr-FR" sz="4200" dirty="0">
              <a:latin typeface="Tahoma" panose="020B0604030504040204" pitchFamily="34" charset="0"/>
              <a:ea typeface="Tahoma" panose="020B0604030504040204" pitchFamily="34" charset="0"/>
              <a:cs typeface="Tahoma" panose="020B0604030504040204" pitchFamily="34" charset="0"/>
            </a:endParaRPr>
          </a:p>
          <a:p>
            <a:r>
              <a:rPr lang="fr-FR" sz="4200" b="1" dirty="0">
                <a:latin typeface="Tahoma" panose="020B0604030504040204" pitchFamily="34" charset="0"/>
                <a:ea typeface="Tahoma" panose="020B0604030504040204" pitchFamily="34" charset="0"/>
                <a:cs typeface="Tahoma" panose="020B0604030504040204" pitchFamily="34" charset="0"/>
              </a:rPr>
              <a:t>Soit par mail </a:t>
            </a:r>
            <a:endParaRPr lang="fr-FR" sz="4200" dirty="0">
              <a:latin typeface="Tahoma" panose="020B0604030504040204" pitchFamily="34" charset="0"/>
              <a:ea typeface="Tahoma" panose="020B0604030504040204" pitchFamily="34" charset="0"/>
              <a:cs typeface="Tahoma" panose="020B0604030504040204" pitchFamily="34" charset="0"/>
            </a:endParaRPr>
          </a:p>
          <a:p>
            <a:r>
              <a:rPr lang="fr-FR" sz="4200" b="1" dirty="0">
                <a:latin typeface="Tahoma" panose="020B0604030504040204" pitchFamily="34" charset="0"/>
                <a:ea typeface="Tahoma" panose="020B0604030504040204" pitchFamily="34" charset="0"/>
                <a:cs typeface="Tahoma" panose="020B0604030504040204" pitchFamily="34" charset="0"/>
              </a:rPr>
              <a:t>Soit pendant la réunion </a:t>
            </a:r>
          </a:p>
          <a:p>
            <a:pPr marL="0" indent="0" algn="ctr">
              <a:buNone/>
            </a:pPr>
            <a:r>
              <a:rPr lang="fr-FR" sz="4200" b="1" dirty="0">
                <a:solidFill>
                  <a:srgbClr val="FF0000"/>
                </a:solidFill>
                <a:latin typeface="Tahoma" panose="020B0604030504040204" pitchFamily="34" charset="0"/>
                <a:ea typeface="Tahoma" panose="020B0604030504040204" pitchFamily="34" charset="0"/>
                <a:cs typeface="Tahoma" panose="020B0604030504040204" pitchFamily="34" charset="0"/>
              </a:rPr>
              <a:t>2 mois en cas d’intervention d’un expert </a:t>
            </a:r>
          </a:p>
          <a:p>
            <a:pPr marL="0" indent="0" algn="ctr">
              <a:buNone/>
            </a:pPr>
            <a:r>
              <a:rPr lang="fr-FR" sz="4200" b="1" dirty="0">
                <a:solidFill>
                  <a:schemeClr val="accent5">
                    <a:lumMod val="75000"/>
                  </a:schemeClr>
                </a:solidFill>
                <a:latin typeface="Tahoma" panose="020B0604030504040204" pitchFamily="34" charset="0"/>
                <a:ea typeface="Tahoma" panose="020B0604030504040204" pitchFamily="34" charset="0"/>
                <a:cs typeface="Tahoma" panose="020B0604030504040204" pitchFamily="34" charset="0"/>
              </a:rPr>
              <a:t>Même en vacances il vaut mieux surveiller ses mails ! 1 mois c’est vite passé et si on ne voit pas le mail, il sera trop tard pour réagir !</a:t>
            </a:r>
          </a:p>
          <a:p>
            <a:pPr marL="0" indent="0" algn="ctr">
              <a:buNone/>
            </a:pPr>
            <a:endParaRPr lang="fr-FR" sz="4200" b="1" dirty="0">
              <a:latin typeface="Tahoma" panose="020B0604030504040204" pitchFamily="34" charset="0"/>
              <a:ea typeface="Tahoma" panose="020B0604030504040204" pitchFamily="34" charset="0"/>
              <a:cs typeface="Tahoma" panose="020B0604030504040204" pitchFamily="34" charset="0"/>
            </a:endParaRPr>
          </a:p>
          <a:p>
            <a:endParaRPr lang="fr-FR" sz="4200" dirty="0">
              <a:latin typeface="Tahoma" panose="020B0604030504040204" pitchFamily="34" charset="0"/>
              <a:ea typeface="Tahoma" panose="020B0604030504040204" pitchFamily="34" charset="0"/>
              <a:cs typeface="Tahoma" panose="020B0604030504040204" pitchFamily="34" charset="0"/>
            </a:endParaRPr>
          </a:p>
          <a:p>
            <a:pPr marL="0" indent="0">
              <a:buNone/>
            </a:pPr>
            <a:endParaRPr lang="fr-FR" sz="2600"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pic>
        <p:nvPicPr>
          <p:cNvPr id="4" name="Image 3">
            <a:extLst>
              <a:ext uri="{FF2B5EF4-FFF2-40B4-BE49-F238E27FC236}">
                <a16:creationId xmlns:a16="http://schemas.microsoft.com/office/drawing/2014/main" id="{8B5AAD6C-85EA-47A4-989C-A0AE5CFF5833}"/>
              </a:ext>
            </a:extLst>
          </p:cNvPr>
          <p:cNvPicPr>
            <a:picLocks noChangeAspect="1"/>
          </p:cNvPicPr>
          <p:nvPr/>
        </p:nvPicPr>
        <p:blipFill>
          <a:blip r:embed="rId2"/>
          <a:stretch>
            <a:fillRect/>
          </a:stretch>
        </p:blipFill>
        <p:spPr>
          <a:xfrm>
            <a:off x="4283860" y="2749647"/>
            <a:ext cx="516000" cy="501800"/>
          </a:xfrm>
          <a:prstGeom prst="rect">
            <a:avLst/>
          </a:prstGeom>
        </p:spPr>
      </p:pic>
    </p:spTree>
    <p:extLst>
      <p:ext uri="{BB962C8B-B14F-4D97-AF65-F5344CB8AC3E}">
        <p14:creationId xmlns:p14="http://schemas.microsoft.com/office/powerpoint/2010/main" val="7434946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D52BD7-3F86-434C-B1F0-F9339569C97B}"/>
              </a:ext>
            </a:extLst>
          </p:cNvPr>
          <p:cNvSpPr>
            <a:spLocks noGrp="1"/>
          </p:cNvSpPr>
          <p:nvPr>
            <p:ph type="title"/>
          </p:nvPr>
        </p:nvSpPr>
        <p:spPr/>
        <p:txBody>
          <a:bodyPr>
            <a:normAutofit/>
          </a:bodyPr>
          <a:lstStyle/>
          <a:p>
            <a:pPr algn="ctr"/>
            <a:r>
              <a:rPr lang="fr-FR" sz="4000" b="1" dirty="0">
                <a:latin typeface="Tahoma" panose="020B0604030504040204" pitchFamily="34" charset="0"/>
                <a:ea typeface="Tahoma" panose="020B0604030504040204" pitchFamily="34" charset="0"/>
                <a:cs typeface="Tahoma" panose="020B0604030504040204" pitchFamily="34" charset="0"/>
              </a:rPr>
              <a:t>Champ de la primauté de l’accord d’entreprise étendu (1)</a:t>
            </a:r>
          </a:p>
        </p:txBody>
      </p:sp>
      <p:sp>
        <p:nvSpPr>
          <p:cNvPr id="3" name="Espace réservé du contenu 2">
            <a:extLst>
              <a:ext uri="{FF2B5EF4-FFF2-40B4-BE49-F238E27FC236}">
                <a16:creationId xmlns:a16="http://schemas.microsoft.com/office/drawing/2014/main" id="{5585A5EB-2C65-4A5E-B41D-E18F7CD93E49}"/>
              </a:ext>
            </a:extLst>
          </p:cNvPr>
          <p:cNvSpPr>
            <a:spLocks noGrp="1"/>
          </p:cNvSpPr>
          <p:nvPr>
            <p:ph idx="1"/>
          </p:nvPr>
        </p:nvSpPr>
        <p:spPr/>
        <p:txBody>
          <a:bodyPr>
            <a:normAutofit/>
          </a:bodyPr>
          <a:lstStyle/>
          <a:p>
            <a:pPr marL="0" indent="0">
              <a:buNone/>
            </a:pPr>
            <a:r>
              <a:rPr lang="fr-FR" dirty="0"/>
              <a:t>  </a:t>
            </a:r>
          </a:p>
          <a:p>
            <a:pPr marL="0" indent="0" algn="ctr">
              <a:buNone/>
            </a:pPr>
            <a:r>
              <a:rPr lang="fr-FR" sz="4000" b="1" dirty="0">
                <a:latin typeface="Tahoma" panose="020B0604030504040204" pitchFamily="34" charset="0"/>
                <a:ea typeface="Tahoma" panose="020B0604030504040204" pitchFamily="34" charset="0"/>
                <a:cs typeface="Tahoma" panose="020B0604030504040204" pitchFamily="34" charset="0"/>
              </a:rPr>
              <a:t>Primauté</a:t>
            </a:r>
            <a:r>
              <a:rPr lang="fr-FR" sz="4000" dirty="0">
                <a:latin typeface="Tahoma" panose="020B0604030504040204" pitchFamily="34" charset="0"/>
                <a:ea typeface="Tahoma" panose="020B0604030504040204" pitchFamily="34" charset="0"/>
                <a:cs typeface="Tahoma" panose="020B0604030504040204" pitchFamily="34" charset="0"/>
              </a:rPr>
              <a:t> donnée aux dispositions de la </a:t>
            </a:r>
            <a:r>
              <a:rPr lang="fr-FR" sz="4000" b="1" dirty="0">
                <a:latin typeface="Tahoma" panose="020B0604030504040204" pitchFamily="34" charset="0"/>
                <a:ea typeface="Tahoma" panose="020B0604030504040204" pitchFamily="34" charset="0"/>
                <a:cs typeface="Tahoma" panose="020B0604030504040204" pitchFamily="34" charset="0"/>
              </a:rPr>
              <a:t>convention de branche </a:t>
            </a:r>
          </a:p>
          <a:p>
            <a:pPr marL="0" indent="0" algn="ctr">
              <a:buNone/>
            </a:pPr>
            <a:r>
              <a:rPr lang="fr-FR" sz="4000" dirty="0">
                <a:latin typeface="Tahoma" panose="020B0604030504040204" pitchFamily="34" charset="0"/>
                <a:ea typeface="Tahoma" panose="020B0604030504040204" pitchFamily="34" charset="0"/>
                <a:cs typeface="Tahoma" panose="020B0604030504040204" pitchFamily="34" charset="0"/>
              </a:rPr>
              <a:t>à </a:t>
            </a:r>
            <a:r>
              <a:rPr lang="fr-FR" sz="4000" b="1" dirty="0">
                <a:latin typeface="Tahoma" panose="020B0604030504040204" pitchFamily="34" charset="0"/>
                <a:ea typeface="Tahoma" panose="020B0604030504040204" pitchFamily="34" charset="0"/>
                <a:cs typeface="Tahoma" panose="020B0604030504040204" pitchFamily="34" charset="0"/>
              </a:rPr>
              <a:t>13 matières </a:t>
            </a:r>
          </a:p>
          <a:p>
            <a:pPr marL="0" indent="0" algn="ctr">
              <a:buNone/>
            </a:pPr>
            <a:r>
              <a:rPr lang="fr-FR" sz="4000" dirty="0">
                <a:latin typeface="Tahoma" panose="020B0604030504040204" pitchFamily="34" charset="0"/>
                <a:ea typeface="Tahoma" panose="020B0604030504040204" pitchFamily="34" charset="0"/>
                <a:cs typeface="Tahoma" panose="020B0604030504040204" pitchFamily="34" charset="0"/>
              </a:rPr>
              <a:t>listées dans le code du travail </a:t>
            </a:r>
          </a:p>
          <a:p>
            <a:pPr marL="0" indent="0" algn="ctr">
              <a:buNone/>
            </a:pPr>
            <a:r>
              <a:rPr lang="fr-FR" sz="4000" b="1" dirty="0">
                <a:latin typeface="Tahoma" panose="020B0604030504040204" pitchFamily="34" charset="0"/>
                <a:ea typeface="Tahoma" panose="020B0604030504040204" pitchFamily="34" charset="0"/>
                <a:cs typeface="Tahoma" panose="020B0604030504040204" pitchFamily="34" charset="0"/>
              </a:rPr>
              <a:t>(Bloc n°1). </a:t>
            </a:r>
          </a:p>
          <a:p>
            <a:pPr marL="0" indent="0">
              <a:buNone/>
            </a:pPr>
            <a:endParaRPr lang="fr-FR" dirty="0"/>
          </a:p>
        </p:txBody>
      </p:sp>
    </p:spTree>
    <p:extLst>
      <p:ext uri="{BB962C8B-B14F-4D97-AF65-F5344CB8AC3E}">
        <p14:creationId xmlns:p14="http://schemas.microsoft.com/office/powerpoint/2010/main" val="23712460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D52BD7-3F86-434C-B1F0-F9339569C97B}"/>
              </a:ext>
            </a:extLst>
          </p:cNvPr>
          <p:cNvSpPr>
            <a:spLocks noGrp="1"/>
          </p:cNvSpPr>
          <p:nvPr>
            <p:ph type="title"/>
          </p:nvPr>
        </p:nvSpPr>
        <p:spPr/>
        <p:txBody>
          <a:bodyPr>
            <a:normAutofit/>
          </a:bodyPr>
          <a:lstStyle/>
          <a:p>
            <a:pPr algn="ctr"/>
            <a:r>
              <a:rPr lang="fr-FR" sz="4000" b="1" dirty="0">
                <a:latin typeface="Tahoma" panose="020B0604030504040204" pitchFamily="34" charset="0"/>
                <a:ea typeface="Tahoma" panose="020B0604030504040204" pitchFamily="34" charset="0"/>
                <a:cs typeface="Tahoma" panose="020B0604030504040204" pitchFamily="34" charset="0"/>
              </a:rPr>
              <a:t>Champ de la primauté de l’accord d’entreprise étendu (1)</a:t>
            </a:r>
          </a:p>
        </p:txBody>
      </p:sp>
      <p:sp>
        <p:nvSpPr>
          <p:cNvPr id="3" name="Espace réservé du contenu 2">
            <a:extLst>
              <a:ext uri="{FF2B5EF4-FFF2-40B4-BE49-F238E27FC236}">
                <a16:creationId xmlns:a16="http://schemas.microsoft.com/office/drawing/2014/main" id="{5585A5EB-2C65-4A5E-B41D-E18F7CD93E49}"/>
              </a:ext>
            </a:extLst>
          </p:cNvPr>
          <p:cNvSpPr>
            <a:spLocks noGrp="1"/>
          </p:cNvSpPr>
          <p:nvPr>
            <p:ph idx="1"/>
          </p:nvPr>
        </p:nvSpPr>
        <p:spPr/>
        <p:txBody>
          <a:bodyPr>
            <a:normAutofit fontScale="92500" lnSpcReduction="20000"/>
          </a:bodyPr>
          <a:lstStyle/>
          <a:p>
            <a:pPr marL="0" indent="0" algn="ctr">
              <a:buNone/>
            </a:pPr>
            <a:r>
              <a:rPr lang="fr-FR" b="1" dirty="0">
                <a:solidFill>
                  <a:srgbClr val="FF0000"/>
                </a:solidFill>
                <a:latin typeface="Tahoma" panose="020B0604030504040204" pitchFamily="34" charset="0"/>
                <a:ea typeface="Tahoma" panose="020B0604030504040204" pitchFamily="34" charset="0"/>
                <a:cs typeface="Tahoma" panose="020B0604030504040204" pitchFamily="34" charset="0"/>
              </a:rPr>
              <a:t>L’Accord de Branche s’impose aux Entreprises pour :</a:t>
            </a:r>
          </a:p>
          <a:p>
            <a:pPr marL="0" indent="0" algn="just">
              <a:buNone/>
            </a:pPr>
            <a:r>
              <a:rPr lang="fr-FR" b="1" dirty="0">
                <a:latin typeface="Tahoma" panose="020B0604030504040204" pitchFamily="34" charset="0"/>
                <a:ea typeface="Tahoma" panose="020B0604030504040204" pitchFamily="34" charset="0"/>
                <a:cs typeface="Tahoma" panose="020B0604030504040204" pitchFamily="34" charset="0"/>
              </a:rPr>
              <a:t>1. </a:t>
            </a:r>
            <a:r>
              <a:rPr lang="fr-FR" dirty="0">
                <a:latin typeface="Tahoma" panose="020B0604030504040204" pitchFamily="34" charset="0"/>
                <a:ea typeface="Tahoma" panose="020B0604030504040204" pitchFamily="34" charset="0"/>
                <a:cs typeface="Tahoma" panose="020B0604030504040204" pitchFamily="34" charset="0"/>
              </a:rPr>
              <a:t>Les salaires minima hiérarchiques – </a:t>
            </a:r>
            <a:r>
              <a:rPr lang="fr-FR" b="1" dirty="0">
                <a:latin typeface="Tahoma" panose="020B0604030504040204" pitchFamily="34" charset="0"/>
                <a:ea typeface="Tahoma" panose="020B0604030504040204" pitchFamily="34" charset="0"/>
                <a:cs typeface="Tahoma" panose="020B0604030504040204" pitchFamily="34" charset="0"/>
              </a:rPr>
              <a:t>2. </a:t>
            </a:r>
            <a:r>
              <a:rPr lang="fr-FR" dirty="0">
                <a:latin typeface="Tahoma" panose="020B0604030504040204" pitchFamily="34" charset="0"/>
                <a:ea typeface="Tahoma" panose="020B0604030504040204" pitchFamily="34" charset="0"/>
                <a:cs typeface="Tahoma" panose="020B0604030504040204" pitchFamily="34" charset="0"/>
              </a:rPr>
              <a:t>Les classifications – </a:t>
            </a:r>
            <a:r>
              <a:rPr lang="fr-FR" b="1" dirty="0">
                <a:latin typeface="Tahoma" panose="020B0604030504040204" pitchFamily="34" charset="0"/>
                <a:ea typeface="Tahoma" panose="020B0604030504040204" pitchFamily="34" charset="0"/>
                <a:cs typeface="Tahoma" panose="020B0604030504040204" pitchFamily="34" charset="0"/>
              </a:rPr>
              <a:t>3. </a:t>
            </a:r>
            <a:r>
              <a:rPr lang="fr-FR" dirty="0">
                <a:latin typeface="Tahoma" panose="020B0604030504040204" pitchFamily="34" charset="0"/>
                <a:ea typeface="Tahoma" panose="020B0604030504040204" pitchFamily="34" charset="0"/>
                <a:cs typeface="Tahoma" panose="020B0604030504040204" pitchFamily="34" charset="0"/>
              </a:rPr>
              <a:t>La mutualisation des fonds de financement du paritarisme – </a:t>
            </a:r>
            <a:r>
              <a:rPr lang="fr-FR" b="1" dirty="0">
                <a:latin typeface="Tahoma" panose="020B0604030504040204" pitchFamily="34" charset="0"/>
                <a:ea typeface="Tahoma" panose="020B0604030504040204" pitchFamily="34" charset="0"/>
                <a:cs typeface="Tahoma" panose="020B0604030504040204" pitchFamily="34" charset="0"/>
              </a:rPr>
              <a:t>4. </a:t>
            </a:r>
            <a:r>
              <a:rPr lang="fr-FR" dirty="0">
                <a:latin typeface="Tahoma" panose="020B0604030504040204" pitchFamily="34" charset="0"/>
                <a:ea typeface="Tahoma" panose="020B0604030504040204" pitchFamily="34" charset="0"/>
                <a:cs typeface="Tahoma" panose="020B0604030504040204" pitchFamily="34" charset="0"/>
              </a:rPr>
              <a:t>La mutualisation des fonds de la formation professionnelle – </a:t>
            </a:r>
            <a:r>
              <a:rPr lang="fr-FR" b="1" dirty="0">
                <a:latin typeface="Tahoma" panose="020B0604030504040204" pitchFamily="34" charset="0"/>
                <a:ea typeface="Tahoma" panose="020B0604030504040204" pitchFamily="34" charset="0"/>
                <a:cs typeface="Tahoma" panose="020B0604030504040204" pitchFamily="34" charset="0"/>
              </a:rPr>
              <a:t>5. </a:t>
            </a:r>
            <a:r>
              <a:rPr lang="fr-FR" dirty="0">
                <a:latin typeface="Tahoma" panose="020B0604030504040204" pitchFamily="34" charset="0"/>
                <a:ea typeface="Tahoma" panose="020B0604030504040204" pitchFamily="34" charset="0"/>
                <a:cs typeface="Tahoma" panose="020B0604030504040204" pitchFamily="34" charset="0"/>
              </a:rPr>
              <a:t>Les garanties collectives de protection sociale complémentaire – </a:t>
            </a:r>
            <a:r>
              <a:rPr lang="fr-FR" b="1" dirty="0">
                <a:latin typeface="Tahoma" panose="020B0604030504040204" pitchFamily="34" charset="0"/>
                <a:ea typeface="Tahoma" panose="020B0604030504040204" pitchFamily="34" charset="0"/>
                <a:cs typeface="Tahoma" panose="020B0604030504040204" pitchFamily="34" charset="0"/>
              </a:rPr>
              <a:t>6. </a:t>
            </a:r>
            <a:r>
              <a:rPr lang="fr-FR" dirty="0">
                <a:latin typeface="Tahoma" panose="020B0604030504040204" pitchFamily="34" charset="0"/>
                <a:ea typeface="Tahoma" panose="020B0604030504040204" pitchFamily="34" charset="0"/>
                <a:cs typeface="Tahoma" panose="020B0604030504040204" pitchFamily="34" charset="0"/>
              </a:rPr>
              <a:t>La durée du travail (certaines mesures seulement) – </a:t>
            </a:r>
            <a:r>
              <a:rPr lang="fr-FR" b="1" dirty="0">
                <a:latin typeface="Tahoma" panose="020B0604030504040204" pitchFamily="34" charset="0"/>
                <a:ea typeface="Tahoma" panose="020B0604030504040204" pitchFamily="34" charset="0"/>
                <a:cs typeface="Tahoma" panose="020B0604030504040204" pitchFamily="34" charset="0"/>
              </a:rPr>
              <a:t>7. </a:t>
            </a:r>
            <a:r>
              <a:rPr lang="fr-FR" dirty="0">
                <a:latin typeface="Tahoma" panose="020B0604030504040204" pitchFamily="34" charset="0"/>
                <a:ea typeface="Tahoma" panose="020B0604030504040204" pitchFamily="34" charset="0"/>
                <a:cs typeface="Tahoma" panose="020B0604030504040204" pitchFamily="34" charset="0"/>
              </a:rPr>
              <a:t>Les CDD et contrats de travail temporaire (durée totale, renouvellement, délai de carence et délai de transmission des contrats) – </a:t>
            </a:r>
            <a:r>
              <a:rPr lang="fr-FR" b="1" dirty="0">
                <a:latin typeface="Tahoma" panose="020B0604030504040204" pitchFamily="34" charset="0"/>
                <a:ea typeface="Tahoma" panose="020B0604030504040204" pitchFamily="34" charset="0"/>
                <a:cs typeface="Tahoma" panose="020B0604030504040204" pitchFamily="34" charset="0"/>
              </a:rPr>
              <a:t>8. </a:t>
            </a:r>
            <a:r>
              <a:rPr lang="fr-FR" dirty="0">
                <a:latin typeface="Tahoma" panose="020B0604030504040204" pitchFamily="34" charset="0"/>
                <a:ea typeface="Tahoma" panose="020B0604030504040204" pitchFamily="34" charset="0"/>
                <a:cs typeface="Tahoma" panose="020B0604030504040204" pitchFamily="34" charset="0"/>
              </a:rPr>
              <a:t>Le</a:t>
            </a:r>
            <a:r>
              <a:rPr lang="fr-FR" b="1" dirty="0">
                <a:latin typeface="Tahoma" panose="020B0604030504040204" pitchFamily="34" charset="0"/>
                <a:ea typeface="Tahoma" panose="020B0604030504040204" pitchFamily="34" charset="0"/>
                <a:cs typeface="Tahoma" panose="020B0604030504040204" pitchFamily="34" charset="0"/>
              </a:rPr>
              <a:t> </a:t>
            </a:r>
            <a:r>
              <a:rPr lang="fr-FR" dirty="0">
                <a:latin typeface="Tahoma" panose="020B0604030504040204" pitchFamily="34" charset="0"/>
                <a:ea typeface="Tahoma" panose="020B0604030504040204" pitchFamily="34" charset="0"/>
                <a:cs typeface="Tahoma" panose="020B0604030504040204" pitchFamily="34" charset="0"/>
              </a:rPr>
              <a:t>CDI de chantier – </a:t>
            </a:r>
            <a:r>
              <a:rPr lang="fr-FR" b="1" dirty="0">
                <a:latin typeface="Tahoma" panose="020B0604030504040204" pitchFamily="34" charset="0"/>
                <a:ea typeface="Tahoma" panose="020B0604030504040204" pitchFamily="34" charset="0"/>
                <a:cs typeface="Tahoma" panose="020B0604030504040204" pitchFamily="34" charset="0"/>
              </a:rPr>
              <a:t>9. </a:t>
            </a:r>
            <a:r>
              <a:rPr lang="fr-FR" dirty="0">
                <a:latin typeface="Tahoma" panose="020B0604030504040204" pitchFamily="34" charset="0"/>
                <a:ea typeface="Tahoma" panose="020B0604030504040204" pitchFamily="34" charset="0"/>
                <a:cs typeface="Tahoma" panose="020B0604030504040204" pitchFamily="34" charset="0"/>
              </a:rPr>
              <a:t>L’égalité professionnelle hommes / femmes – </a:t>
            </a:r>
            <a:r>
              <a:rPr lang="fr-FR" b="1" dirty="0">
                <a:latin typeface="Tahoma" panose="020B0604030504040204" pitchFamily="34" charset="0"/>
                <a:ea typeface="Tahoma" panose="020B0604030504040204" pitchFamily="34" charset="0"/>
                <a:cs typeface="Tahoma" panose="020B0604030504040204" pitchFamily="34" charset="0"/>
              </a:rPr>
              <a:t>10. </a:t>
            </a:r>
            <a:r>
              <a:rPr lang="fr-FR" dirty="0">
                <a:latin typeface="Tahoma" panose="020B0604030504040204" pitchFamily="34" charset="0"/>
                <a:ea typeface="Tahoma" panose="020B0604030504040204" pitchFamily="34" charset="0"/>
                <a:cs typeface="Tahoma" panose="020B0604030504040204" pitchFamily="34" charset="0"/>
              </a:rPr>
              <a:t>La période d’essai (conditions et durée de renouvellement) – </a:t>
            </a:r>
            <a:r>
              <a:rPr lang="fr-FR" b="1" dirty="0">
                <a:latin typeface="Tahoma" panose="020B0604030504040204" pitchFamily="34" charset="0"/>
                <a:ea typeface="Tahoma" panose="020B0604030504040204" pitchFamily="34" charset="0"/>
                <a:cs typeface="Tahoma" panose="020B0604030504040204" pitchFamily="34" charset="0"/>
              </a:rPr>
              <a:t>11. </a:t>
            </a:r>
            <a:r>
              <a:rPr lang="fr-FR" dirty="0">
                <a:latin typeface="Tahoma" panose="020B0604030504040204" pitchFamily="34" charset="0"/>
                <a:ea typeface="Tahoma" panose="020B0604030504040204" pitchFamily="34" charset="0"/>
                <a:cs typeface="Tahoma" panose="020B0604030504040204" pitchFamily="34" charset="0"/>
              </a:rPr>
              <a:t>Le transfert des contrats de travail en cas de changement de prestataire – </a:t>
            </a:r>
            <a:r>
              <a:rPr lang="fr-FR" b="1" dirty="0">
                <a:latin typeface="Tahoma" panose="020B0604030504040204" pitchFamily="34" charset="0"/>
                <a:ea typeface="Tahoma" panose="020B0604030504040204" pitchFamily="34" charset="0"/>
                <a:cs typeface="Tahoma" panose="020B0604030504040204" pitchFamily="34" charset="0"/>
              </a:rPr>
              <a:t>12. </a:t>
            </a:r>
            <a:r>
              <a:rPr lang="fr-FR" dirty="0">
                <a:latin typeface="Tahoma" panose="020B0604030504040204" pitchFamily="34" charset="0"/>
                <a:ea typeface="Tahoma" panose="020B0604030504040204" pitchFamily="34" charset="0"/>
                <a:cs typeface="Tahoma" panose="020B0604030504040204" pitchFamily="34" charset="0"/>
              </a:rPr>
              <a:t>Les deux cas de mise à disposition d’un salarié temporaire auprès d’une entreprise utilisatrice – </a:t>
            </a:r>
            <a:r>
              <a:rPr lang="fr-FR" b="1" dirty="0">
                <a:latin typeface="Tahoma" panose="020B0604030504040204" pitchFamily="34" charset="0"/>
                <a:ea typeface="Tahoma" panose="020B0604030504040204" pitchFamily="34" charset="0"/>
                <a:cs typeface="Tahoma" panose="020B0604030504040204" pitchFamily="34" charset="0"/>
              </a:rPr>
              <a:t>13. </a:t>
            </a:r>
            <a:r>
              <a:rPr lang="fr-FR" dirty="0">
                <a:latin typeface="Tahoma" panose="020B0604030504040204" pitchFamily="34" charset="0"/>
                <a:ea typeface="Tahoma" panose="020B0604030504040204" pitchFamily="34" charset="0"/>
                <a:cs typeface="Tahoma" panose="020B0604030504040204" pitchFamily="34" charset="0"/>
              </a:rPr>
              <a:t>La rémunération minimale du salarié porté et montant de l’indemnité d’apport d’affaire.</a:t>
            </a:r>
          </a:p>
        </p:txBody>
      </p:sp>
    </p:spTree>
    <p:extLst>
      <p:ext uri="{BB962C8B-B14F-4D97-AF65-F5344CB8AC3E}">
        <p14:creationId xmlns:p14="http://schemas.microsoft.com/office/powerpoint/2010/main" val="25161093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D52BD7-3F86-434C-B1F0-F9339569C97B}"/>
              </a:ext>
            </a:extLst>
          </p:cNvPr>
          <p:cNvSpPr>
            <a:spLocks noGrp="1"/>
          </p:cNvSpPr>
          <p:nvPr>
            <p:ph type="title"/>
          </p:nvPr>
        </p:nvSpPr>
        <p:spPr/>
        <p:txBody>
          <a:bodyPr>
            <a:normAutofit/>
          </a:bodyPr>
          <a:lstStyle/>
          <a:p>
            <a:pPr algn="ctr"/>
            <a:r>
              <a:rPr lang="fr-FR" sz="4000" b="1" dirty="0">
                <a:latin typeface="Tahoma" panose="020B0604030504040204" pitchFamily="34" charset="0"/>
                <a:ea typeface="Tahoma" panose="020B0604030504040204" pitchFamily="34" charset="0"/>
                <a:cs typeface="Tahoma" panose="020B0604030504040204" pitchFamily="34" charset="0"/>
              </a:rPr>
              <a:t>Champ de la primauté de l’accord d’entreprise étendu (1)</a:t>
            </a:r>
          </a:p>
        </p:txBody>
      </p:sp>
      <p:sp>
        <p:nvSpPr>
          <p:cNvPr id="3" name="Espace réservé du contenu 2">
            <a:extLst>
              <a:ext uri="{FF2B5EF4-FFF2-40B4-BE49-F238E27FC236}">
                <a16:creationId xmlns:a16="http://schemas.microsoft.com/office/drawing/2014/main" id="{5585A5EB-2C65-4A5E-B41D-E18F7CD93E49}"/>
              </a:ext>
            </a:extLst>
          </p:cNvPr>
          <p:cNvSpPr>
            <a:spLocks noGrp="1"/>
          </p:cNvSpPr>
          <p:nvPr>
            <p:ph idx="1"/>
          </p:nvPr>
        </p:nvSpPr>
        <p:spPr/>
        <p:txBody>
          <a:bodyPr>
            <a:normAutofit/>
          </a:bodyPr>
          <a:lstStyle/>
          <a:p>
            <a:pPr marL="0" indent="0" algn="ctr">
              <a:buNone/>
            </a:pPr>
            <a:r>
              <a:rPr lang="fr-FR" b="1" dirty="0">
                <a:solidFill>
                  <a:srgbClr val="7030A0"/>
                </a:solidFill>
                <a:latin typeface="Tahoma" panose="020B0604030504040204" pitchFamily="34" charset="0"/>
                <a:ea typeface="Tahoma" panose="020B0604030504040204" pitchFamily="34" charset="0"/>
                <a:cs typeface="Tahoma" panose="020B0604030504040204" pitchFamily="34" charset="0"/>
              </a:rPr>
              <a:t>L’Accord de Branche s’impose aux Entreprises pour les 13 thèmes précédents.</a:t>
            </a:r>
          </a:p>
          <a:p>
            <a:pPr marL="0" indent="0" algn="ctr">
              <a:buNone/>
            </a:pPr>
            <a:endParaRPr lang="fr-FR"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marL="0" indent="0" algn="ctr">
              <a:buNone/>
            </a:pPr>
            <a:endParaRPr lang="fr-FR"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marL="0" indent="0" algn="ctr">
              <a:buNone/>
            </a:pPr>
            <a:r>
              <a:rPr lang="fr-FR" sz="4000" b="1" dirty="0">
                <a:solidFill>
                  <a:srgbClr val="FF0000"/>
                </a:solidFill>
                <a:latin typeface="Tahoma" panose="020B0604030504040204" pitchFamily="34" charset="0"/>
                <a:ea typeface="Tahoma" panose="020B0604030504040204" pitchFamily="34" charset="0"/>
                <a:cs typeface="Tahoma" panose="020B0604030504040204" pitchFamily="34" charset="0"/>
              </a:rPr>
              <a:t>Cependant</a:t>
            </a:r>
          </a:p>
        </p:txBody>
      </p:sp>
    </p:spTree>
    <p:extLst>
      <p:ext uri="{BB962C8B-B14F-4D97-AF65-F5344CB8AC3E}">
        <p14:creationId xmlns:p14="http://schemas.microsoft.com/office/powerpoint/2010/main" val="19644197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D52BD7-3F86-434C-B1F0-F9339569C97B}"/>
              </a:ext>
            </a:extLst>
          </p:cNvPr>
          <p:cNvSpPr>
            <a:spLocks noGrp="1"/>
          </p:cNvSpPr>
          <p:nvPr>
            <p:ph type="title"/>
          </p:nvPr>
        </p:nvSpPr>
        <p:spPr/>
        <p:txBody>
          <a:bodyPr>
            <a:normAutofit/>
          </a:bodyPr>
          <a:lstStyle/>
          <a:p>
            <a:pPr algn="ctr"/>
            <a:r>
              <a:rPr lang="fr-FR" sz="4000" b="1" dirty="0">
                <a:latin typeface="Tahoma" panose="020B0604030504040204" pitchFamily="34" charset="0"/>
                <a:ea typeface="Tahoma" panose="020B0604030504040204" pitchFamily="34" charset="0"/>
                <a:cs typeface="Tahoma" panose="020B0604030504040204" pitchFamily="34" charset="0"/>
              </a:rPr>
              <a:t>Champ de la primauté de l’accord d’entreprise étendu (1)</a:t>
            </a:r>
          </a:p>
        </p:txBody>
      </p:sp>
      <p:sp>
        <p:nvSpPr>
          <p:cNvPr id="3" name="Espace réservé du contenu 2">
            <a:extLst>
              <a:ext uri="{FF2B5EF4-FFF2-40B4-BE49-F238E27FC236}">
                <a16:creationId xmlns:a16="http://schemas.microsoft.com/office/drawing/2014/main" id="{5585A5EB-2C65-4A5E-B41D-E18F7CD93E49}"/>
              </a:ext>
            </a:extLst>
          </p:cNvPr>
          <p:cNvSpPr>
            <a:spLocks noGrp="1"/>
          </p:cNvSpPr>
          <p:nvPr>
            <p:ph idx="1"/>
          </p:nvPr>
        </p:nvSpPr>
        <p:spPr/>
        <p:txBody>
          <a:bodyPr>
            <a:normAutofit/>
          </a:bodyPr>
          <a:lstStyle/>
          <a:p>
            <a:pPr marL="0" indent="0" algn="ctr">
              <a:buNone/>
            </a:pPr>
            <a:r>
              <a:rPr lang="fr-FR" b="1" dirty="0">
                <a:solidFill>
                  <a:srgbClr val="7030A0"/>
                </a:solidFill>
                <a:latin typeface="Tahoma" panose="020B0604030504040204" pitchFamily="34" charset="0"/>
                <a:ea typeface="Tahoma" panose="020B0604030504040204" pitchFamily="34" charset="0"/>
                <a:cs typeface="Tahoma" panose="020B0604030504040204" pitchFamily="34" charset="0"/>
              </a:rPr>
              <a:t>L’Accord de Branche s’impose aux Entreprises pour les 13 thèmes précédents.</a:t>
            </a:r>
            <a:endParaRPr lang="fr-FR"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marL="0" indent="0" algn="ctr">
              <a:buNone/>
            </a:pPr>
            <a:r>
              <a:rPr lang="fr-FR" b="1" dirty="0">
                <a:solidFill>
                  <a:srgbClr val="FF0000"/>
                </a:solidFill>
                <a:latin typeface="Tahoma" panose="020B0604030504040204" pitchFamily="34" charset="0"/>
                <a:ea typeface="Tahoma" panose="020B0604030504040204" pitchFamily="34" charset="0"/>
                <a:cs typeface="Tahoma" panose="020B0604030504040204" pitchFamily="34" charset="0"/>
              </a:rPr>
              <a:t>Cependant</a:t>
            </a:r>
            <a:endParaRPr lang="fr-FR" b="1" dirty="0">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fr-FR" sz="4000" b="1" dirty="0">
                <a:latin typeface="Tahoma" panose="020B0604030504040204" pitchFamily="34" charset="0"/>
                <a:ea typeface="Tahoma" panose="020B0604030504040204" pitchFamily="34" charset="0"/>
                <a:cs typeface="Tahoma" panose="020B0604030504040204" pitchFamily="34" charset="0"/>
              </a:rPr>
              <a:t>Les stipulations de l’accord de branche prévalent sauf lorsque la convention d’entreprise assure </a:t>
            </a:r>
            <a:r>
              <a:rPr lang="fr-FR" sz="4000" b="1" u="sng" dirty="0">
                <a:solidFill>
                  <a:srgbClr val="FF0000"/>
                </a:solidFill>
                <a:latin typeface="Tahoma" panose="020B0604030504040204" pitchFamily="34" charset="0"/>
                <a:ea typeface="Tahoma" panose="020B0604030504040204" pitchFamily="34" charset="0"/>
                <a:cs typeface="Tahoma" panose="020B0604030504040204" pitchFamily="34" charset="0"/>
              </a:rPr>
              <a:t>des garanties au moins équivalentes</a:t>
            </a:r>
          </a:p>
        </p:txBody>
      </p:sp>
    </p:spTree>
    <p:extLst>
      <p:ext uri="{BB962C8B-B14F-4D97-AF65-F5344CB8AC3E}">
        <p14:creationId xmlns:p14="http://schemas.microsoft.com/office/powerpoint/2010/main" val="41329907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D52BD7-3F86-434C-B1F0-F9339569C97B}"/>
              </a:ext>
            </a:extLst>
          </p:cNvPr>
          <p:cNvSpPr>
            <a:spLocks noGrp="1"/>
          </p:cNvSpPr>
          <p:nvPr>
            <p:ph type="title"/>
          </p:nvPr>
        </p:nvSpPr>
        <p:spPr/>
        <p:txBody>
          <a:bodyPr>
            <a:normAutofit/>
          </a:bodyPr>
          <a:lstStyle/>
          <a:p>
            <a:pPr algn="ctr"/>
            <a:r>
              <a:rPr lang="fr-FR" sz="4000" b="1" dirty="0">
                <a:latin typeface="Tahoma" panose="020B0604030504040204" pitchFamily="34" charset="0"/>
                <a:ea typeface="Tahoma" panose="020B0604030504040204" pitchFamily="34" charset="0"/>
                <a:cs typeface="Tahoma" panose="020B0604030504040204" pitchFamily="34" charset="0"/>
              </a:rPr>
              <a:t>Champ de la primauté de l’accord d’entreprise étendu (1)</a:t>
            </a:r>
          </a:p>
        </p:txBody>
      </p:sp>
      <p:sp>
        <p:nvSpPr>
          <p:cNvPr id="3" name="Espace réservé du contenu 2">
            <a:extLst>
              <a:ext uri="{FF2B5EF4-FFF2-40B4-BE49-F238E27FC236}">
                <a16:creationId xmlns:a16="http://schemas.microsoft.com/office/drawing/2014/main" id="{5585A5EB-2C65-4A5E-B41D-E18F7CD93E49}"/>
              </a:ext>
            </a:extLst>
          </p:cNvPr>
          <p:cNvSpPr>
            <a:spLocks noGrp="1"/>
          </p:cNvSpPr>
          <p:nvPr>
            <p:ph idx="1"/>
          </p:nvPr>
        </p:nvSpPr>
        <p:spPr/>
        <p:txBody>
          <a:bodyPr>
            <a:normAutofit lnSpcReduction="10000"/>
          </a:bodyPr>
          <a:lstStyle/>
          <a:p>
            <a:pPr marL="0" indent="0" algn="ctr">
              <a:buNone/>
            </a:pPr>
            <a:r>
              <a:rPr lang="fr-FR" b="1" dirty="0">
                <a:solidFill>
                  <a:srgbClr val="7030A0"/>
                </a:solidFill>
                <a:latin typeface="Tahoma" panose="020B0604030504040204" pitchFamily="34" charset="0"/>
                <a:ea typeface="Tahoma" panose="020B0604030504040204" pitchFamily="34" charset="0"/>
                <a:cs typeface="Tahoma" panose="020B0604030504040204" pitchFamily="34" charset="0"/>
              </a:rPr>
              <a:t>L’Accord de Branche s’impose aux Entreprises pour les 13 thèmes précédents.</a:t>
            </a:r>
            <a:endParaRPr lang="fr-FR"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marL="0" indent="0" algn="ctr">
              <a:buNone/>
            </a:pPr>
            <a:r>
              <a:rPr lang="fr-FR" b="1" dirty="0">
                <a:solidFill>
                  <a:srgbClr val="FF0000"/>
                </a:solidFill>
                <a:latin typeface="Tahoma" panose="020B0604030504040204" pitchFamily="34" charset="0"/>
                <a:ea typeface="Tahoma" panose="020B0604030504040204" pitchFamily="34" charset="0"/>
                <a:cs typeface="Tahoma" panose="020B0604030504040204" pitchFamily="34" charset="0"/>
              </a:rPr>
              <a:t>Cependant</a:t>
            </a:r>
            <a:endParaRPr lang="fr-FR" b="1" dirty="0">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fr-FR" sz="4000" b="1" dirty="0">
                <a:latin typeface="Tahoma" panose="020B0604030504040204" pitchFamily="34" charset="0"/>
                <a:ea typeface="Tahoma" panose="020B0604030504040204" pitchFamily="34" charset="0"/>
                <a:cs typeface="Tahoma" panose="020B0604030504040204" pitchFamily="34" charset="0"/>
              </a:rPr>
              <a:t>Les accords de branche prévalent lorsque la convention d’entreprise assure </a:t>
            </a:r>
            <a:r>
              <a:rPr lang="fr-FR" sz="4000" b="1" u="sng" dirty="0">
                <a:solidFill>
                  <a:srgbClr val="FF0000"/>
                </a:solidFill>
                <a:latin typeface="Tahoma" panose="020B0604030504040204" pitchFamily="34" charset="0"/>
                <a:ea typeface="Tahoma" panose="020B0604030504040204" pitchFamily="34" charset="0"/>
                <a:cs typeface="Tahoma" panose="020B0604030504040204" pitchFamily="34" charset="0"/>
              </a:rPr>
              <a:t>des garanties au moins équivalentes</a:t>
            </a:r>
          </a:p>
          <a:p>
            <a:pPr marL="0" indent="0">
              <a:buNone/>
            </a:pPr>
            <a:r>
              <a:rPr lang="fr-FR" b="1" dirty="0">
                <a:latin typeface="Tahoma" panose="020B0604030504040204" pitchFamily="34" charset="0"/>
                <a:ea typeface="Tahoma" panose="020B0604030504040204" pitchFamily="34" charset="0"/>
                <a:cs typeface="Tahoma" panose="020B0604030504040204" pitchFamily="34" charset="0"/>
              </a:rPr>
              <a:t>Réaction de la CFDT</a:t>
            </a:r>
            <a:r>
              <a:rPr lang="fr-FR" dirty="0">
                <a:latin typeface="Tahoma" panose="020B0604030504040204" pitchFamily="34" charset="0"/>
                <a:ea typeface="Tahoma" panose="020B0604030504040204" pitchFamily="34" charset="0"/>
                <a:cs typeface="Tahoma" panose="020B0604030504040204" pitchFamily="34" charset="0"/>
              </a:rPr>
              <a:t> : On a réussi puisque tout est dans la Branche.</a:t>
            </a:r>
          </a:p>
          <a:p>
            <a:pPr marL="0" indent="0" algn="just">
              <a:buNone/>
            </a:pPr>
            <a:endParaRPr lang="fr-FR" sz="4000" b="1" u="sng"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6008149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D52BD7-3F86-434C-B1F0-F9339569C97B}"/>
              </a:ext>
            </a:extLst>
          </p:cNvPr>
          <p:cNvSpPr>
            <a:spLocks noGrp="1"/>
          </p:cNvSpPr>
          <p:nvPr>
            <p:ph type="title"/>
          </p:nvPr>
        </p:nvSpPr>
        <p:spPr/>
        <p:txBody>
          <a:bodyPr>
            <a:normAutofit/>
          </a:bodyPr>
          <a:lstStyle/>
          <a:p>
            <a:pPr algn="ctr"/>
            <a:r>
              <a:rPr lang="fr-FR" sz="4000" b="1" dirty="0">
                <a:latin typeface="Tahoma" panose="020B0604030504040204" pitchFamily="34" charset="0"/>
                <a:ea typeface="Tahoma" panose="020B0604030504040204" pitchFamily="34" charset="0"/>
                <a:cs typeface="Tahoma" panose="020B0604030504040204" pitchFamily="34" charset="0"/>
              </a:rPr>
              <a:t>Champ de la primauté de l’accord d’entreprise étendu (1)</a:t>
            </a:r>
          </a:p>
        </p:txBody>
      </p:sp>
      <p:sp>
        <p:nvSpPr>
          <p:cNvPr id="3" name="Espace réservé du contenu 2">
            <a:extLst>
              <a:ext uri="{FF2B5EF4-FFF2-40B4-BE49-F238E27FC236}">
                <a16:creationId xmlns:a16="http://schemas.microsoft.com/office/drawing/2014/main" id="{5585A5EB-2C65-4A5E-B41D-E18F7CD93E49}"/>
              </a:ext>
            </a:extLst>
          </p:cNvPr>
          <p:cNvSpPr>
            <a:spLocks noGrp="1"/>
          </p:cNvSpPr>
          <p:nvPr>
            <p:ph idx="1"/>
          </p:nvPr>
        </p:nvSpPr>
        <p:spPr>
          <a:xfrm>
            <a:off x="838200" y="1825625"/>
            <a:ext cx="10515600" cy="4351338"/>
          </a:xfrm>
        </p:spPr>
        <p:txBody>
          <a:bodyPr>
            <a:normAutofit/>
          </a:bodyPr>
          <a:lstStyle/>
          <a:p>
            <a:pPr marL="0" indent="0" algn="ctr">
              <a:buNone/>
            </a:pPr>
            <a:r>
              <a:rPr lang="fr-FR" b="1" dirty="0">
                <a:solidFill>
                  <a:srgbClr val="7030A0"/>
                </a:solidFill>
                <a:latin typeface="Tahoma" panose="020B0604030504040204" pitchFamily="34" charset="0"/>
                <a:ea typeface="Tahoma" panose="020B0604030504040204" pitchFamily="34" charset="0"/>
                <a:cs typeface="Tahoma" panose="020B0604030504040204" pitchFamily="34" charset="0"/>
              </a:rPr>
              <a:t>L’Accord de Branche s’impose aux Entreprises pour les 13 thèmes précédents.</a:t>
            </a:r>
            <a:endParaRPr lang="fr-FR"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marL="0" indent="0" algn="ctr">
              <a:buNone/>
            </a:pPr>
            <a:r>
              <a:rPr lang="fr-FR" b="1" dirty="0">
                <a:solidFill>
                  <a:srgbClr val="FF0000"/>
                </a:solidFill>
                <a:latin typeface="Tahoma" panose="020B0604030504040204" pitchFamily="34" charset="0"/>
                <a:ea typeface="Tahoma" panose="020B0604030504040204" pitchFamily="34" charset="0"/>
                <a:cs typeface="Tahoma" panose="020B0604030504040204" pitchFamily="34" charset="0"/>
              </a:rPr>
              <a:t>Cependant</a:t>
            </a:r>
          </a:p>
          <a:p>
            <a:pPr marL="0" indent="0" algn="just">
              <a:buNone/>
            </a:pPr>
            <a:r>
              <a:rPr lang="fr-FR" b="1" dirty="0">
                <a:latin typeface="Tahoma" panose="020B0604030504040204" pitchFamily="34" charset="0"/>
                <a:ea typeface="Tahoma" panose="020B0604030504040204" pitchFamily="34" charset="0"/>
                <a:cs typeface="Tahoma" panose="020B0604030504040204" pitchFamily="34" charset="0"/>
              </a:rPr>
              <a:t>Les stipulations de l’accord de branche prévalent sauf lorsque la convention d’entreprise assure </a:t>
            </a:r>
            <a:r>
              <a:rPr lang="fr-FR" b="1" u="sng" dirty="0">
                <a:solidFill>
                  <a:srgbClr val="FF0000"/>
                </a:solidFill>
                <a:latin typeface="Tahoma" panose="020B0604030504040204" pitchFamily="34" charset="0"/>
                <a:ea typeface="Tahoma" panose="020B0604030504040204" pitchFamily="34" charset="0"/>
                <a:cs typeface="Tahoma" panose="020B0604030504040204" pitchFamily="34" charset="0"/>
              </a:rPr>
              <a:t>des garanties au moins équivalentes.</a:t>
            </a:r>
          </a:p>
          <a:p>
            <a:pPr marL="0" indent="0" algn="ctr">
              <a:buNone/>
            </a:pPr>
            <a:r>
              <a:rPr lang="fr-FR"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fr-FR" b="1" dirty="0">
                <a:latin typeface="Tahoma" panose="020B0604030504040204" pitchFamily="34" charset="0"/>
                <a:ea typeface="Tahoma" panose="020B0604030504040204" pitchFamily="34" charset="0"/>
                <a:cs typeface="Tahoma" panose="020B0604030504040204" pitchFamily="34" charset="0"/>
              </a:rPr>
              <a:t>Vaste fumisterie !</a:t>
            </a:r>
          </a:p>
          <a:p>
            <a:pPr marL="0" indent="0" algn="ctr">
              <a:buNone/>
            </a:pPr>
            <a:r>
              <a:rPr lang="fr-FR"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fr-FR" b="1" dirty="0">
                <a:latin typeface="Tahoma" panose="020B0604030504040204" pitchFamily="34" charset="0"/>
                <a:ea typeface="Tahoma" panose="020B0604030504040204" pitchFamily="34" charset="0"/>
                <a:cs typeface="Tahoma" panose="020B0604030504040204" pitchFamily="34" charset="0"/>
              </a:rPr>
              <a:t>Garanties au moins équivalentes ? </a:t>
            </a:r>
          </a:p>
          <a:p>
            <a:pPr marL="0" indent="0" algn="just">
              <a:buNone/>
            </a:pPr>
            <a:endParaRPr lang="fr-FR" b="1" dirty="0">
              <a:latin typeface="Tahoma" panose="020B0604030504040204" pitchFamily="34" charset="0"/>
              <a:ea typeface="Tahoma" panose="020B0604030504040204" pitchFamily="34" charset="0"/>
              <a:cs typeface="Tahoma" panose="020B0604030504040204" pitchFamily="34" charset="0"/>
            </a:endParaRPr>
          </a:p>
          <a:p>
            <a:pPr marL="0" indent="0" algn="just">
              <a:buNone/>
            </a:pPr>
            <a:endParaRPr lang="fr-FR" b="1" dirty="0">
              <a:latin typeface="Tahoma" panose="020B0604030504040204" pitchFamily="34" charset="0"/>
              <a:ea typeface="Tahoma" panose="020B0604030504040204" pitchFamily="34" charset="0"/>
              <a:cs typeface="Tahoma" panose="020B0604030504040204" pitchFamily="34" charset="0"/>
            </a:endParaRPr>
          </a:p>
          <a:p>
            <a:pPr marL="0" indent="0" algn="ctr">
              <a:buNone/>
            </a:pPr>
            <a:endParaRPr lang="fr-FR" b="1" dirty="0">
              <a:latin typeface="Tahoma" panose="020B0604030504040204" pitchFamily="34" charset="0"/>
              <a:ea typeface="Tahoma" panose="020B0604030504040204" pitchFamily="34" charset="0"/>
              <a:cs typeface="Tahoma" panose="020B0604030504040204" pitchFamily="34" charset="0"/>
            </a:endParaRPr>
          </a:p>
          <a:p>
            <a:pPr marL="0" indent="0" algn="just">
              <a:buNone/>
            </a:pPr>
            <a:endParaRPr lang="fr-FR"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pic>
        <p:nvPicPr>
          <p:cNvPr id="5" name="Image 4">
            <a:extLst>
              <a:ext uri="{FF2B5EF4-FFF2-40B4-BE49-F238E27FC236}">
                <a16:creationId xmlns:a16="http://schemas.microsoft.com/office/drawing/2014/main" id="{8B5E0D9E-CEF3-4D82-B2C0-444186A1A3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87731" y="5479264"/>
            <a:ext cx="2432665" cy="1013611"/>
          </a:xfrm>
          <a:prstGeom prst="rect">
            <a:avLst/>
          </a:prstGeom>
        </p:spPr>
      </p:pic>
    </p:spTree>
    <p:extLst>
      <p:ext uri="{BB962C8B-B14F-4D97-AF65-F5344CB8AC3E}">
        <p14:creationId xmlns:p14="http://schemas.microsoft.com/office/powerpoint/2010/main" val="14361303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D52BD7-3F86-434C-B1F0-F9339569C97B}"/>
              </a:ext>
            </a:extLst>
          </p:cNvPr>
          <p:cNvSpPr>
            <a:spLocks noGrp="1"/>
          </p:cNvSpPr>
          <p:nvPr>
            <p:ph type="title"/>
          </p:nvPr>
        </p:nvSpPr>
        <p:spPr/>
        <p:txBody>
          <a:bodyPr>
            <a:normAutofit/>
          </a:bodyPr>
          <a:lstStyle/>
          <a:p>
            <a:pPr algn="ctr"/>
            <a:r>
              <a:rPr lang="fr-FR" sz="4000" b="1" dirty="0">
                <a:latin typeface="Tahoma" panose="020B0604030504040204" pitchFamily="34" charset="0"/>
                <a:ea typeface="Tahoma" panose="020B0604030504040204" pitchFamily="34" charset="0"/>
                <a:cs typeface="Tahoma" panose="020B0604030504040204" pitchFamily="34" charset="0"/>
              </a:rPr>
              <a:t>Champ de la primauté de l’accord d’entreprise étendu (1)</a:t>
            </a:r>
          </a:p>
        </p:txBody>
      </p:sp>
      <p:sp>
        <p:nvSpPr>
          <p:cNvPr id="3" name="Espace réservé du contenu 2">
            <a:extLst>
              <a:ext uri="{FF2B5EF4-FFF2-40B4-BE49-F238E27FC236}">
                <a16:creationId xmlns:a16="http://schemas.microsoft.com/office/drawing/2014/main" id="{5585A5EB-2C65-4A5E-B41D-E18F7CD93E49}"/>
              </a:ext>
            </a:extLst>
          </p:cNvPr>
          <p:cNvSpPr>
            <a:spLocks noGrp="1"/>
          </p:cNvSpPr>
          <p:nvPr>
            <p:ph idx="1"/>
          </p:nvPr>
        </p:nvSpPr>
        <p:spPr/>
        <p:txBody>
          <a:bodyPr>
            <a:normAutofit/>
          </a:bodyPr>
          <a:lstStyle/>
          <a:p>
            <a:pPr marL="0" indent="0" algn="ctr">
              <a:buNone/>
            </a:pPr>
            <a:r>
              <a:rPr lang="fr-FR" sz="4000" b="1" dirty="0">
                <a:solidFill>
                  <a:srgbClr val="FF0000"/>
                </a:solidFill>
                <a:latin typeface="Tahoma" panose="020B0604030504040204" pitchFamily="34" charset="0"/>
                <a:ea typeface="Tahoma" panose="020B0604030504040204" pitchFamily="34" charset="0"/>
                <a:cs typeface="Tahoma" panose="020B0604030504040204" pitchFamily="34" charset="0"/>
              </a:rPr>
              <a:t>Garanties au moins équivalentes ?</a:t>
            </a:r>
          </a:p>
          <a:p>
            <a:pPr marL="0" indent="0" algn="just">
              <a:buNone/>
            </a:pPr>
            <a:endParaRPr lang="fr-FR" b="1" dirty="0"/>
          </a:p>
          <a:p>
            <a:pPr marL="0" indent="0" algn="just">
              <a:buNone/>
            </a:pPr>
            <a:endParaRPr lang="fr-FR" b="1" dirty="0"/>
          </a:p>
          <a:p>
            <a:pPr marL="0" indent="0" algn="just">
              <a:buNone/>
            </a:pPr>
            <a:endParaRPr lang="fr-FR" b="1" dirty="0"/>
          </a:p>
          <a:p>
            <a:pPr marL="0" indent="0" algn="ctr">
              <a:buNone/>
            </a:pPr>
            <a:r>
              <a:rPr lang="fr-FR" sz="4000" b="1" dirty="0">
                <a:solidFill>
                  <a:srgbClr val="FF0000"/>
                </a:solidFill>
                <a:latin typeface="Tahoma" panose="020B0604030504040204" pitchFamily="34" charset="0"/>
                <a:ea typeface="Tahoma" panose="020B0604030504040204" pitchFamily="34" charset="0"/>
                <a:cs typeface="Tahoma" panose="020B0604030504040204" pitchFamily="34" charset="0"/>
              </a:rPr>
              <a:t>Pas égales ?</a:t>
            </a:r>
          </a:p>
          <a:p>
            <a:pPr marL="0" indent="0" algn="ctr">
              <a:buNone/>
            </a:pPr>
            <a:r>
              <a:rPr lang="fr-FR" sz="4000" b="1" dirty="0">
                <a:solidFill>
                  <a:srgbClr val="FF0000"/>
                </a:solidFill>
                <a:latin typeface="Tahoma" panose="020B0604030504040204" pitchFamily="34" charset="0"/>
                <a:ea typeface="Tahoma" panose="020B0604030504040204" pitchFamily="34" charset="0"/>
                <a:cs typeface="Tahoma" panose="020B0604030504040204" pitchFamily="34" charset="0"/>
              </a:rPr>
              <a:t>A peu près pareilles ?</a:t>
            </a:r>
          </a:p>
          <a:p>
            <a:pPr marL="0" indent="0" algn="ctr">
              <a:buNone/>
            </a:pPr>
            <a:r>
              <a:rPr lang="fr-FR" sz="4000" b="1" dirty="0">
                <a:latin typeface="Tahoma" panose="020B0604030504040204" pitchFamily="34" charset="0"/>
                <a:ea typeface="Tahoma" panose="020B0604030504040204" pitchFamily="34" charset="0"/>
                <a:cs typeface="Tahoma" panose="020B0604030504040204" pitchFamily="34" charset="0"/>
              </a:rPr>
              <a:t>Et vous qu’en pensez-vous ?</a:t>
            </a:r>
            <a:endParaRPr lang="fr-FR" b="1" dirty="0">
              <a:latin typeface="Tahoma" panose="020B0604030504040204" pitchFamily="34" charset="0"/>
              <a:ea typeface="Tahoma" panose="020B0604030504040204" pitchFamily="34" charset="0"/>
              <a:cs typeface="Tahoma" panose="020B0604030504040204" pitchFamily="34" charset="0"/>
            </a:endParaRPr>
          </a:p>
        </p:txBody>
      </p:sp>
      <p:pic>
        <p:nvPicPr>
          <p:cNvPr id="5" name="Image 4">
            <a:extLst>
              <a:ext uri="{FF2B5EF4-FFF2-40B4-BE49-F238E27FC236}">
                <a16:creationId xmlns:a16="http://schemas.microsoft.com/office/drawing/2014/main" id="{8B5E0D9E-CEF3-4D82-B2C0-444186A1A3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40996" y="2620169"/>
            <a:ext cx="3314700" cy="1381125"/>
          </a:xfrm>
          <a:prstGeom prst="rect">
            <a:avLst/>
          </a:prstGeom>
        </p:spPr>
      </p:pic>
    </p:spTree>
    <p:extLst>
      <p:ext uri="{BB962C8B-B14F-4D97-AF65-F5344CB8AC3E}">
        <p14:creationId xmlns:p14="http://schemas.microsoft.com/office/powerpoint/2010/main" val="21230828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D52BD7-3F86-434C-B1F0-F9339569C97B}"/>
              </a:ext>
            </a:extLst>
          </p:cNvPr>
          <p:cNvSpPr>
            <a:spLocks noGrp="1"/>
          </p:cNvSpPr>
          <p:nvPr>
            <p:ph type="title"/>
          </p:nvPr>
        </p:nvSpPr>
        <p:spPr/>
        <p:txBody>
          <a:bodyPr>
            <a:normAutofit/>
          </a:bodyPr>
          <a:lstStyle/>
          <a:p>
            <a:pPr algn="ctr"/>
            <a:r>
              <a:rPr lang="fr-FR" sz="4000" b="1" dirty="0">
                <a:latin typeface="Tahoma" panose="020B0604030504040204" pitchFamily="34" charset="0"/>
                <a:ea typeface="Tahoma" panose="020B0604030504040204" pitchFamily="34" charset="0"/>
                <a:cs typeface="Tahoma" panose="020B0604030504040204" pitchFamily="34" charset="0"/>
              </a:rPr>
              <a:t>Champ de la primauté de l’accord d’entreprise étendu (1)</a:t>
            </a:r>
          </a:p>
        </p:txBody>
      </p:sp>
      <p:sp>
        <p:nvSpPr>
          <p:cNvPr id="3" name="Espace réservé du contenu 2">
            <a:extLst>
              <a:ext uri="{FF2B5EF4-FFF2-40B4-BE49-F238E27FC236}">
                <a16:creationId xmlns:a16="http://schemas.microsoft.com/office/drawing/2014/main" id="{5585A5EB-2C65-4A5E-B41D-E18F7CD93E49}"/>
              </a:ext>
            </a:extLst>
          </p:cNvPr>
          <p:cNvSpPr>
            <a:spLocks noGrp="1"/>
          </p:cNvSpPr>
          <p:nvPr>
            <p:ph idx="1"/>
          </p:nvPr>
        </p:nvSpPr>
        <p:spPr/>
        <p:txBody>
          <a:bodyPr>
            <a:normAutofit/>
          </a:bodyPr>
          <a:lstStyle/>
          <a:p>
            <a:pPr marL="0" indent="0" algn="ctr">
              <a:buNone/>
            </a:pPr>
            <a:r>
              <a:rPr lang="fr-FR" sz="4000" b="1" dirty="0">
                <a:solidFill>
                  <a:srgbClr val="FF0000"/>
                </a:solidFill>
                <a:latin typeface="Tahoma" panose="020B0604030504040204" pitchFamily="34" charset="0"/>
                <a:ea typeface="Tahoma" panose="020B0604030504040204" pitchFamily="34" charset="0"/>
                <a:cs typeface="Tahoma" panose="020B0604030504040204" pitchFamily="34" charset="0"/>
              </a:rPr>
              <a:t>Garanties au moins équivalentes ?</a:t>
            </a:r>
          </a:p>
          <a:p>
            <a:pPr marL="0" indent="0" algn="just">
              <a:buNone/>
            </a:pPr>
            <a:endParaRPr lang="fr-FR" b="1" dirty="0"/>
          </a:p>
          <a:p>
            <a:pPr marL="0" indent="0" algn="just">
              <a:buNone/>
            </a:pPr>
            <a:endParaRPr lang="fr-FR" b="1" dirty="0"/>
          </a:p>
          <a:p>
            <a:pPr marL="0" indent="0" algn="just">
              <a:buNone/>
            </a:pPr>
            <a:endParaRPr lang="fr-FR" b="1" dirty="0">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fr-FR" b="1" dirty="0">
                <a:latin typeface="Tahoma" panose="020B0604030504040204" pitchFamily="34" charset="0"/>
                <a:ea typeface="Tahoma" panose="020B0604030504040204" pitchFamily="34" charset="0"/>
                <a:cs typeface="Tahoma" panose="020B0604030504040204" pitchFamily="34" charset="0"/>
              </a:rPr>
              <a:t>Avec la Convention de Branche, il est proposé 1 600 €. </a:t>
            </a:r>
          </a:p>
          <a:p>
            <a:pPr marL="0" indent="0" algn="just">
              <a:buNone/>
            </a:pPr>
            <a:r>
              <a:rPr lang="fr-FR" b="1" dirty="0">
                <a:latin typeface="Tahoma" panose="020B0604030504040204" pitchFamily="34" charset="0"/>
                <a:ea typeface="Tahoma" panose="020B0604030504040204" pitchFamily="34" charset="0"/>
                <a:cs typeface="Tahoma" panose="020B0604030504040204" pitchFamily="34" charset="0"/>
              </a:rPr>
              <a:t>Avec l’Accord d’Entreprise 1590 €.</a:t>
            </a:r>
          </a:p>
          <a:p>
            <a:pPr marL="0" indent="0" algn="just">
              <a:buNone/>
            </a:pPr>
            <a:r>
              <a:rPr lang="fr-FR" b="1" dirty="0">
                <a:latin typeface="Tahoma" panose="020B0604030504040204" pitchFamily="34" charset="0"/>
                <a:ea typeface="Tahoma" panose="020B0604030504040204" pitchFamily="34" charset="0"/>
                <a:cs typeface="Tahoma" panose="020B0604030504040204" pitchFamily="34" charset="0"/>
              </a:rPr>
              <a:t>                          Au moins équivalent ?                    </a:t>
            </a:r>
          </a:p>
          <a:p>
            <a:pPr marL="0" indent="0" algn="just">
              <a:buNone/>
            </a:pPr>
            <a:r>
              <a:rPr lang="fr-FR" b="1" dirty="0">
                <a:latin typeface="Tahoma" panose="020B0604030504040204" pitchFamily="34" charset="0"/>
                <a:ea typeface="Tahoma" panose="020B0604030504040204" pitchFamily="34" charset="0"/>
                <a:cs typeface="Tahoma" panose="020B0604030504040204" pitchFamily="34" charset="0"/>
              </a:rPr>
              <a:t>OK pour appliquer l’Accord d’Entreprise.</a:t>
            </a:r>
          </a:p>
        </p:txBody>
      </p:sp>
      <p:pic>
        <p:nvPicPr>
          <p:cNvPr id="5" name="Image 4">
            <a:extLst>
              <a:ext uri="{FF2B5EF4-FFF2-40B4-BE49-F238E27FC236}">
                <a16:creationId xmlns:a16="http://schemas.microsoft.com/office/drawing/2014/main" id="{8B5E0D9E-CEF3-4D82-B2C0-444186A1A3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32118" y="2362716"/>
            <a:ext cx="3314700" cy="1381125"/>
          </a:xfrm>
          <a:prstGeom prst="rect">
            <a:avLst/>
          </a:prstGeom>
        </p:spPr>
      </p:pic>
      <p:pic>
        <p:nvPicPr>
          <p:cNvPr id="6" name="Image 5">
            <a:extLst>
              <a:ext uri="{FF2B5EF4-FFF2-40B4-BE49-F238E27FC236}">
                <a16:creationId xmlns:a16="http://schemas.microsoft.com/office/drawing/2014/main" id="{12E69EE5-F7FA-417C-A4DB-D921A9C522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80473" y="4687785"/>
            <a:ext cx="944728" cy="944728"/>
          </a:xfrm>
          <a:prstGeom prst="rect">
            <a:avLst/>
          </a:prstGeom>
        </p:spPr>
      </p:pic>
    </p:spTree>
    <p:extLst>
      <p:ext uri="{BB962C8B-B14F-4D97-AF65-F5344CB8AC3E}">
        <p14:creationId xmlns:p14="http://schemas.microsoft.com/office/powerpoint/2010/main" val="26251238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D52BD7-3F86-434C-B1F0-F9339569C97B}"/>
              </a:ext>
            </a:extLst>
          </p:cNvPr>
          <p:cNvSpPr>
            <a:spLocks noGrp="1"/>
          </p:cNvSpPr>
          <p:nvPr>
            <p:ph type="title"/>
          </p:nvPr>
        </p:nvSpPr>
        <p:spPr/>
        <p:txBody>
          <a:bodyPr>
            <a:normAutofit/>
          </a:bodyPr>
          <a:lstStyle/>
          <a:p>
            <a:pPr algn="ctr"/>
            <a:r>
              <a:rPr lang="fr-FR" sz="4000" b="1" dirty="0">
                <a:latin typeface="Tahoma" panose="020B0604030504040204" pitchFamily="34" charset="0"/>
                <a:ea typeface="Tahoma" panose="020B0604030504040204" pitchFamily="34" charset="0"/>
                <a:cs typeface="Tahoma" panose="020B0604030504040204" pitchFamily="34" charset="0"/>
              </a:rPr>
              <a:t>Champ de la primauté de l’accord d’entreprise étendu (1)</a:t>
            </a:r>
          </a:p>
        </p:txBody>
      </p:sp>
      <p:sp>
        <p:nvSpPr>
          <p:cNvPr id="3" name="Espace réservé du contenu 2">
            <a:extLst>
              <a:ext uri="{FF2B5EF4-FFF2-40B4-BE49-F238E27FC236}">
                <a16:creationId xmlns:a16="http://schemas.microsoft.com/office/drawing/2014/main" id="{5585A5EB-2C65-4A5E-B41D-E18F7CD93E49}"/>
              </a:ext>
            </a:extLst>
          </p:cNvPr>
          <p:cNvSpPr>
            <a:spLocks noGrp="1"/>
          </p:cNvSpPr>
          <p:nvPr>
            <p:ph idx="1"/>
          </p:nvPr>
        </p:nvSpPr>
        <p:spPr/>
        <p:txBody>
          <a:bodyPr>
            <a:normAutofit/>
          </a:bodyPr>
          <a:lstStyle/>
          <a:p>
            <a:pPr marL="0" indent="0" algn="ctr">
              <a:buNone/>
            </a:pPr>
            <a:r>
              <a:rPr lang="fr-FR" sz="4000" b="1" dirty="0">
                <a:solidFill>
                  <a:srgbClr val="FF0000"/>
                </a:solidFill>
                <a:latin typeface="Tahoma" panose="020B0604030504040204" pitchFamily="34" charset="0"/>
                <a:ea typeface="Tahoma" panose="020B0604030504040204" pitchFamily="34" charset="0"/>
                <a:cs typeface="Tahoma" panose="020B0604030504040204" pitchFamily="34" charset="0"/>
              </a:rPr>
              <a:t>Garanties au moins équivalentes ?</a:t>
            </a:r>
          </a:p>
          <a:p>
            <a:pPr marL="0" indent="0" algn="just">
              <a:buNone/>
            </a:pPr>
            <a:endParaRPr lang="fr-FR" b="1" dirty="0"/>
          </a:p>
          <a:p>
            <a:pPr marL="0" indent="0" algn="just">
              <a:buNone/>
            </a:pPr>
            <a:endParaRPr lang="fr-FR" b="1" dirty="0"/>
          </a:p>
          <a:p>
            <a:pPr marL="0" indent="0">
              <a:buNone/>
            </a:pPr>
            <a:r>
              <a:rPr lang="fr-FR" b="1" dirty="0">
                <a:latin typeface="Tahoma" panose="020B0604030504040204" pitchFamily="34" charset="0"/>
                <a:ea typeface="Tahoma" panose="020B0604030504040204" pitchFamily="34" charset="0"/>
                <a:cs typeface="Tahoma" panose="020B0604030504040204" pitchFamily="34" charset="0"/>
              </a:rPr>
              <a:t>Accord de Branche </a:t>
            </a:r>
            <a:r>
              <a:rPr lang="fr-FR" dirty="0">
                <a:latin typeface="Tahoma" panose="020B0604030504040204" pitchFamily="34" charset="0"/>
                <a:ea typeface="Tahoma" panose="020B0604030504040204" pitchFamily="34" charset="0"/>
                <a:cs typeface="Tahoma" panose="020B0604030504040204" pitchFamily="34" charset="0"/>
              </a:rPr>
              <a:t>chez les Avocats pour </a:t>
            </a:r>
            <a:r>
              <a:rPr lang="fr-FR" b="1" dirty="0">
                <a:latin typeface="Tahoma" panose="020B0604030504040204" pitchFamily="34" charset="0"/>
                <a:ea typeface="Tahoma" panose="020B0604030504040204" pitchFamily="34" charset="0"/>
                <a:cs typeface="Tahoma" panose="020B0604030504040204" pitchFamily="34" charset="0"/>
              </a:rPr>
              <a:t>50 salariés</a:t>
            </a:r>
            <a:r>
              <a:rPr lang="fr-FR" dirty="0">
                <a:latin typeface="Tahoma" panose="020B0604030504040204" pitchFamily="34" charset="0"/>
                <a:ea typeface="Tahoma" panose="020B0604030504040204" pitchFamily="34" charset="0"/>
                <a:cs typeface="Tahoma" panose="020B0604030504040204" pitchFamily="34" charset="0"/>
              </a:rPr>
              <a:t> : </a:t>
            </a:r>
          </a:p>
          <a:p>
            <a:pPr marL="0" indent="0">
              <a:buNone/>
            </a:pPr>
            <a:r>
              <a:rPr lang="fr-FR" b="1" dirty="0">
                <a:latin typeface="Tahoma" panose="020B0604030504040204" pitchFamily="34" charset="0"/>
                <a:ea typeface="Tahoma" panose="020B0604030504040204" pitchFamily="34" charset="0"/>
                <a:cs typeface="Tahoma" panose="020B0604030504040204" pitchFamily="34" charset="0"/>
              </a:rPr>
              <a:t>1 DS et 20 h de délégation</a:t>
            </a:r>
            <a:r>
              <a:rPr lang="fr-FR" dirty="0">
                <a:latin typeface="Tahoma" panose="020B0604030504040204" pitchFamily="34" charset="0"/>
                <a:ea typeface="Tahoma" panose="020B0604030504040204" pitchFamily="34" charset="0"/>
                <a:cs typeface="Tahoma" panose="020B0604030504040204" pitchFamily="34" charset="0"/>
              </a:rPr>
              <a:t>.</a:t>
            </a:r>
          </a:p>
          <a:p>
            <a:pPr marL="0" indent="0">
              <a:buNone/>
            </a:pPr>
            <a:r>
              <a:rPr lang="fr-FR" b="1" dirty="0">
                <a:latin typeface="Tahoma" panose="020B0604030504040204" pitchFamily="34" charset="0"/>
                <a:ea typeface="Tahoma" panose="020B0604030504040204" pitchFamily="34" charset="0"/>
                <a:cs typeface="Tahoma" panose="020B0604030504040204" pitchFamily="34" charset="0"/>
              </a:rPr>
              <a:t>Accord d’Entreprise </a:t>
            </a:r>
            <a:r>
              <a:rPr lang="fr-FR" dirty="0">
                <a:latin typeface="Tahoma" panose="020B0604030504040204" pitchFamily="34" charset="0"/>
                <a:ea typeface="Tahoma" panose="020B0604030504040204" pitchFamily="34" charset="0"/>
                <a:cs typeface="Tahoma" panose="020B0604030504040204" pitchFamily="34" charset="0"/>
              </a:rPr>
              <a:t>chez Ducrocq Avocat pour </a:t>
            </a:r>
            <a:r>
              <a:rPr lang="fr-FR" b="1" dirty="0">
                <a:latin typeface="Tahoma" panose="020B0604030504040204" pitchFamily="34" charset="0"/>
                <a:ea typeface="Tahoma" panose="020B0604030504040204" pitchFamily="34" charset="0"/>
                <a:cs typeface="Tahoma" panose="020B0604030504040204" pitchFamily="34" charset="0"/>
              </a:rPr>
              <a:t>50 salariés</a:t>
            </a:r>
            <a:r>
              <a:rPr lang="fr-FR" dirty="0">
                <a:latin typeface="Tahoma" panose="020B0604030504040204" pitchFamily="34" charset="0"/>
                <a:ea typeface="Tahoma" panose="020B0604030504040204" pitchFamily="34" charset="0"/>
                <a:cs typeface="Tahoma" panose="020B0604030504040204" pitchFamily="34" charset="0"/>
              </a:rPr>
              <a:t> : </a:t>
            </a:r>
          </a:p>
          <a:p>
            <a:pPr marL="0" indent="0">
              <a:buNone/>
            </a:pPr>
            <a:r>
              <a:rPr lang="fr-FR" b="1" dirty="0">
                <a:latin typeface="Tahoma" panose="020B0604030504040204" pitchFamily="34" charset="0"/>
                <a:ea typeface="Tahoma" panose="020B0604030504040204" pitchFamily="34" charset="0"/>
                <a:cs typeface="Tahoma" panose="020B0604030504040204" pitchFamily="34" charset="0"/>
              </a:rPr>
              <a:t>4 DS et 5 h de délégation par DS</a:t>
            </a:r>
            <a:r>
              <a:rPr lang="fr-FR" dirty="0">
                <a:latin typeface="Tahoma" panose="020B0604030504040204" pitchFamily="34" charset="0"/>
                <a:ea typeface="Tahoma" panose="020B0604030504040204" pitchFamily="34" charset="0"/>
                <a:cs typeface="Tahoma" panose="020B0604030504040204" pitchFamily="34" charset="0"/>
              </a:rPr>
              <a:t>.</a:t>
            </a:r>
          </a:p>
          <a:p>
            <a:pPr marL="0" indent="0">
              <a:buNone/>
            </a:pPr>
            <a:r>
              <a:rPr lang="fr-FR" b="1" dirty="0">
                <a:solidFill>
                  <a:srgbClr val="FF0000"/>
                </a:solidFill>
                <a:latin typeface="Tahoma" panose="020B0604030504040204" pitchFamily="34" charset="0"/>
                <a:ea typeface="Tahoma" panose="020B0604030504040204" pitchFamily="34" charset="0"/>
                <a:cs typeface="Tahoma" panose="020B0604030504040204" pitchFamily="34" charset="0"/>
              </a:rPr>
              <a:t>Est-ce au moins équivalent ? </a:t>
            </a:r>
            <a:endParaRPr lang="fr-FR"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marL="0" indent="0" algn="just">
              <a:buNone/>
            </a:pPr>
            <a:endParaRPr lang="fr-FR" b="1" dirty="0">
              <a:latin typeface="Tahoma" panose="020B0604030504040204" pitchFamily="34" charset="0"/>
              <a:ea typeface="Tahoma" panose="020B0604030504040204" pitchFamily="34" charset="0"/>
              <a:cs typeface="Tahoma" panose="020B0604030504040204" pitchFamily="34" charset="0"/>
            </a:endParaRPr>
          </a:p>
        </p:txBody>
      </p:sp>
      <p:pic>
        <p:nvPicPr>
          <p:cNvPr id="5" name="Image 4">
            <a:extLst>
              <a:ext uri="{FF2B5EF4-FFF2-40B4-BE49-F238E27FC236}">
                <a16:creationId xmlns:a16="http://schemas.microsoft.com/office/drawing/2014/main" id="{8B5E0D9E-CEF3-4D82-B2C0-444186A1A3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48032" y="2318330"/>
            <a:ext cx="2370523" cy="987718"/>
          </a:xfrm>
          <a:prstGeom prst="rect">
            <a:avLst/>
          </a:prstGeom>
        </p:spPr>
      </p:pic>
      <p:pic>
        <p:nvPicPr>
          <p:cNvPr id="7" name="Image 6">
            <a:extLst>
              <a:ext uri="{FF2B5EF4-FFF2-40B4-BE49-F238E27FC236}">
                <a16:creationId xmlns:a16="http://schemas.microsoft.com/office/drawing/2014/main" id="{A0C5C6DC-3A7A-49B8-B252-523D290844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90408" y="5035395"/>
            <a:ext cx="2867487" cy="1141568"/>
          </a:xfrm>
          <a:prstGeom prst="rect">
            <a:avLst/>
          </a:prstGeom>
        </p:spPr>
      </p:pic>
    </p:spTree>
    <p:extLst>
      <p:ext uri="{BB962C8B-B14F-4D97-AF65-F5344CB8AC3E}">
        <p14:creationId xmlns:p14="http://schemas.microsoft.com/office/powerpoint/2010/main" val="3376462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D52BD7-3F86-434C-B1F0-F9339569C97B}"/>
              </a:ext>
            </a:extLst>
          </p:cNvPr>
          <p:cNvSpPr>
            <a:spLocks noGrp="1"/>
          </p:cNvSpPr>
          <p:nvPr>
            <p:ph type="title"/>
          </p:nvPr>
        </p:nvSpPr>
        <p:spPr/>
        <p:txBody>
          <a:bodyPr>
            <a:normAutofit/>
          </a:bodyPr>
          <a:lstStyle/>
          <a:p>
            <a:pPr algn="ctr"/>
            <a:r>
              <a:rPr lang="fr-FR" sz="4000" b="1" dirty="0">
                <a:latin typeface="Tahoma" panose="020B0604030504040204" pitchFamily="34" charset="0"/>
                <a:ea typeface="Tahoma" panose="020B0604030504040204" pitchFamily="34" charset="0"/>
                <a:cs typeface="Tahoma" panose="020B0604030504040204" pitchFamily="34" charset="0"/>
              </a:rPr>
              <a:t>Champ de la primauté de l’accord d’entreprise étendu (1)</a:t>
            </a:r>
          </a:p>
        </p:txBody>
      </p:sp>
      <p:sp>
        <p:nvSpPr>
          <p:cNvPr id="3" name="Espace réservé du contenu 2">
            <a:extLst>
              <a:ext uri="{FF2B5EF4-FFF2-40B4-BE49-F238E27FC236}">
                <a16:creationId xmlns:a16="http://schemas.microsoft.com/office/drawing/2014/main" id="{5585A5EB-2C65-4A5E-B41D-E18F7CD93E49}"/>
              </a:ext>
            </a:extLst>
          </p:cNvPr>
          <p:cNvSpPr>
            <a:spLocks noGrp="1"/>
          </p:cNvSpPr>
          <p:nvPr>
            <p:ph idx="1"/>
          </p:nvPr>
        </p:nvSpPr>
        <p:spPr/>
        <p:txBody>
          <a:bodyPr>
            <a:normAutofit fontScale="85000" lnSpcReduction="20000"/>
          </a:bodyPr>
          <a:lstStyle/>
          <a:p>
            <a:pPr marL="0" indent="0" algn="ctr">
              <a:buNone/>
            </a:pPr>
            <a:r>
              <a:rPr lang="fr-FR" sz="4000" b="1" dirty="0">
                <a:solidFill>
                  <a:srgbClr val="FF0000"/>
                </a:solidFill>
                <a:latin typeface="Tahoma" panose="020B0604030504040204" pitchFamily="34" charset="0"/>
                <a:ea typeface="Tahoma" panose="020B0604030504040204" pitchFamily="34" charset="0"/>
                <a:cs typeface="Tahoma" panose="020B0604030504040204" pitchFamily="34" charset="0"/>
              </a:rPr>
              <a:t>Garanties au moins équivalentes ?</a:t>
            </a:r>
          </a:p>
          <a:p>
            <a:pPr marL="0" indent="0" algn="just">
              <a:buNone/>
            </a:pPr>
            <a:endParaRPr lang="fr-FR" b="1" dirty="0"/>
          </a:p>
          <a:p>
            <a:pPr marL="0" indent="0" algn="just">
              <a:buNone/>
            </a:pPr>
            <a:endParaRPr lang="fr-FR" b="1" dirty="0"/>
          </a:p>
          <a:p>
            <a:pPr marL="0" indent="0">
              <a:buNone/>
            </a:pPr>
            <a:endParaRPr lang="fr-FR" b="1" dirty="0">
              <a:latin typeface="Tahoma" panose="020B0604030504040204" pitchFamily="34" charset="0"/>
              <a:ea typeface="Tahoma" panose="020B0604030504040204" pitchFamily="34" charset="0"/>
              <a:cs typeface="Tahoma" panose="020B0604030504040204" pitchFamily="34" charset="0"/>
            </a:endParaRPr>
          </a:p>
          <a:p>
            <a:pPr marL="0" indent="0">
              <a:buNone/>
            </a:pPr>
            <a:r>
              <a:rPr lang="fr-FR" b="1" dirty="0">
                <a:latin typeface="Tahoma" panose="020B0604030504040204" pitchFamily="34" charset="0"/>
                <a:ea typeface="Tahoma" panose="020B0604030504040204" pitchFamily="34" charset="0"/>
                <a:cs typeface="Tahoma" panose="020B0604030504040204" pitchFamily="34" charset="0"/>
              </a:rPr>
              <a:t>Accord de Branche : </a:t>
            </a:r>
            <a:r>
              <a:rPr lang="fr-FR" b="1" dirty="0">
                <a:solidFill>
                  <a:srgbClr val="FF0000"/>
                </a:solidFill>
                <a:latin typeface="Tahoma" panose="020B0604030504040204" pitchFamily="34" charset="0"/>
                <a:ea typeface="Tahoma" panose="020B0604030504040204" pitchFamily="34" charset="0"/>
                <a:cs typeface="Tahoma" panose="020B0604030504040204" pitchFamily="34" charset="0"/>
              </a:rPr>
              <a:t>prime d’ancienneté, 100 € par mois</a:t>
            </a:r>
          </a:p>
          <a:p>
            <a:pPr marL="0" indent="0">
              <a:buNone/>
            </a:pPr>
            <a:r>
              <a:rPr lang="fr-FR" b="1" dirty="0">
                <a:latin typeface="Tahoma" panose="020B0604030504040204" pitchFamily="34" charset="0"/>
                <a:ea typeface="Tahoma" panose="020B0604030504040204" pitchFamily="34" charset="0"/>
                <a:cs typeface="Tahoma" panose="020B0604030504040204" pitchFamily="34" charset="0"/>
              </a:rPr>
              <a:t>Accord d’Entreprise </a:t>
            </a:r>
            <a:r>
              <a:rPr lang="fr-FR" dirty="0">
                <a:latin typeface="Tahoma" panose="020B0604030504040204" pitchFamily="34" charset="0"/>
                <a:ea typeface="Tahoma" panose="020B0604030504040204" pitchFamily="34" charset="0"/>
                <a:cs typeface="Tahoma" panose="020B0604030504040204" pitchFamily="34" charset="0"/>
              </a:rPr>
              <a:t>chez Ducrocq Avocat, </a:t>
            </a:r>
            <a:r>
              <a:rPr lang="fr-FR" b="1" dirty="0">
                <a:solidFill>
                  <a:srgbClr val="FF0000"/>
                </a:solidFill>
                <a:latin typeface="Tahoma" panose="020B0604030504040204" pitchFamily="34" charset="0"/>
                <a:ea typeface="Tahoma" panose="020B0604030504040204" pitchFamily="34" charset="0"/>
                <a:cs typeface="Tahoma" panose="020B0604030504040204" pitchFamily="34" charset="0"/>
              </a:rPr>
              <a:t>prime d’assiduité 300 € par mois</a:t>
            </a:r>
            <a:r>
              <a:rPr lang="fr-FR" dirty="0">
                <a:latin typeface="Tahoma" panose="020B0604030504040204" pitchFamily="34" charset="0"/>
                <a:ea typeface="Tahoma" panose="020B0604030504040204" pitchFamily="34" charset="0"/>
                <a:cs typeface="Tahoma" panose="020B0604030504040204" pitchFamily="34" charset="0"/>
              </a:rPr>
              <a:t>.</a:t>
            </a:r>
          </a:p>
          <a:p>
            <a:pPr marL="0" indent="0">
              <a:buNone/>
            </a:pPr>
            <a:r>
              <a:rPr lang="fr-FR" b="1" dirty="0">
                <a:latin typeface="Tahoma" panose="020B0604030504040204" pitchFamily="34" charset="0"/>
                <a:ea typeface="Tahoma" panose="020B0604030504040204" pitchFamily="34" charset="0"/>
                <a:cs typeface="Tahoma" panose="020B0604030504040204" pitchFamily="34" charset="0"/>
              </a:rPr>
              <a:t>Est-ce équivalent ou non</a:t>
            </a:r>
            <a:r>
              <a:rPr lang="fr-FR" dirty="0">
                <a:latin typeface="Tahoma" panose="020B0604030504040204" pitchFamily="34" charset="0"/>
                <a:ea typeface="Tahoma" panose="020B0604030504040204" pitchFamily="34" charset="0"/>
                <a:cs typeface="Tahoma" panose="020B0604030504040204" pitchFamily="34" charset="0"/>
              </a:rPr>
              <a:t> </a:t>
            </a:r>
            <a:r>
              <a:rPr lang="fr-FR" b="1" dirty="0">
                <a:latin typeface="Tahoma" panose="020B0604030504040204" pitchFamily="34" charset="0"/>
                <a:ea typeface="Tahoma" panose="020B0604030504040204" pitchFamily="34" charset="0"/>
                <a:cs typeface="Tahoma" panose="020B0604030504040204" pitchFamily="34" charset="0"/>
              </a:rPr>
              <a:t>?                                 </a:t>
            </a:r>
          </a:p>
          <a:p>
            <a:pPr marL="0" indent="0">
              <a:buNone/>
            </a:pPr>
            <a:endParaRPr lang="fr-FR" b="1" dirty="0">
              <a:latin typeface="Tahoma" panose="020B0604030504040204" pitchFamily="34" charset="0"/>
              <a:ea typeface="Tahoma" panose="020B0604030504040204" pitchFamily="34" charset="0"/>
              <a:cs typeface="Tahoma" panose="020B0604030504040204" pitchFamily="34" charset="0"/>
            </a:endParaRPr>
          </a:p>
          <a:p>
            <a:pPr marL="0" indent="0">
              <a:buNone/>
            </a:pPr>
            <a:r>
              <a:rPr lang="fr-FR" b="1" dirty="0">
                <a:latin typeface="Tahoma" panose="020B0604030504040204" pitchFamily="34" charset="0"/>
                <a:ea typeface="Tahoma" panose="020B0604030504040204" pitchFamily="34" charset="0"/>
                <a:cs typeface="Tahoma" panose="020B0604030504040204" pitchFamily="34" charset="0"/>
              </a:rPr>
              <a:t>Ce n’est pas la même nature</a:t>
            </a:r>
            <a:r>
              <a:rPr lang="fr-FR" dirty="0">
                <a:latin typeface="Tahoma" panose="020B0604030504040204" pitchFamily="34" charset="0"/>
                <a:ea typeface="Tahoma" panose="020B0604030504040204" pitchFamily="34" charset="0"/>
                <a:cs typeface="Tahoma" panose="020B0604030504040204" pitchFamily="34" charset="0"/>
              </a:rPr>
              <a:t> </a:t>
            </a:r>
            <a:r>
              <a:rPr lang="fr-FR" b="1" dirty="0">
                <a:latin typeface="Tahoma" panose="020B0604030504040204" pitchFamily="34" charset="0"/>
                <a:ea typeface="Tahoma" panose="020B0604030504040204" pitchFamily="34" charset="0"/>
                <a:cs typeface="Tahoma" panose="020B0604030504040204" pitchFamily="34" charset="0"/>
              </a:rPr>
              <a:t>! </a:t>
            </a:r>
            <a:r>
              <a:rPr lang="fr-FR" dirty="0">
                <a:latin typeface="Tahoma" panose="020B0604030504040204" pitchFamily="34" charset="0"/>
                <a:ea typeface="Tahoma" panose="020B0604030504040204" pitchFamily="34" charset="0"/>
                <a:cs typeface="Tahoma" panose="020B0604030504040204" pitchFamily="34" charset="0"/>
              </a:rPr>
              <a:t> </a:t>
            </a:r>
          </a:p>
          <a:p>
            <a:pPr marL="0" indent="0">
              <a:buNone/>
            </a:pPr>
            <a:r>
              <a:rPr lang="fr-FR" dirty="0">
                <a:latin typeface="Tahoma" panose="020B0604030504040204" pitchFamily="34" charset="0"/>
                <a:ea typeface="Tahoma" panose="020B0604030504040204" pitchFamily="34" charset="0"/>
                <a:cs typeface="Tahoma" panose="020B0604030504040204" pitchFamily="34" charset="0"/>
              </a:rPr>
              <a:t>On est face à un sac de nœuds. Comment la justice va-t-elle trancher ?</a:t>
            </a:r>
          </a:p>
          <a:p>
            <a:pPr marL="0" indent="0" algn="just">
              <a:buNone/>
            </a:pPr>
            <a:endParaRPr lang="fr-FR" b="1" dirty="0">
              <a:latin typeface="Tahoma" panose="020B0604030504040204" pitchFamily="34" charset="0"/>
              <a:ea typeface="Tahoma" panose="020B0604030504040204" pitchFamily="34" charset="0"/>
              <a:cs typeface="Tahoma" panose="020B0604030504040204" pitchFamily="34" charset="0"/>
            </a:endParaRPr>
          </a:p>
        </p:txBody>
      </p:sp>
      <p:pic>
        <p:nvPicPr>
          <p:cNvPr id="5" name="Image 4">
            <a:extLst>
              <a:ext uri="{FF2B5EF4-FFF2-40B4-BE49-F238E27FC236}">
                <a16:creationId xmlns:a16="http://schemas.microsoft.com/office/drawing/2014/main" id="{8B5E0D9E-CEF3-4D82-B2C0-444186A1A3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48032" y="2318330"/>
            <a:ext cx="2370523" cy="987718"/>
          </a:xfrm>
          <a:prstGeom prst="rect">
            <a:avLst/>
          </a:prstGeom>
        </p:spPr>
      </p:pic>
      <p:pic>
        <p:nvPicPr>
          <p:cNvPr id="6" name="Image 5">
            <a:extLst>
              <a:ext uri="{FF2B5EF4-FFF2-40B4-BE49-F238E27FC236}">
                <a16:creationId xmlns:a16="http://schemas.microsoft.com/office/drawing/2014/main" id="{61221769-D498-4390-991D-F8ABACDD07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33293" y="4369360"/>
            <a:ext cx="2206194" cy="919247"/>
          </a:xfrm>
          <a:prstGeom prst="rect">
            <a:avLst/>
          </a:prstGeom>
        </p:spPr>
      </p:pic>
      <p:pic>
        <p:nvPicPr>
          <p:cNvPr id="10" name="Image 9">
            <a:extLst>
              <a:ext uri="{FF2B5EF4-FFF2-40B4-BE49-F238E27FC236}">
                <a16:creationId xmlns:a16="http://schemas.microsoft.com/office/drawing/2014/main" id="{EF722386-1E30-4D8B-8913-4EB5177958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52463" y="5312756"/>
            <a:ext cx="588603" cy="588603"/>
          </a:xfrm>
          <a:prstGeom prst="rect">
            <a:avLst/>
          </a:prstGeom>
        </p:spPr>
      </p:pic>
    </p:spTree>
    <p:extLst>
      <p:ext uri="{BB962C8B-B14F-4D97-AF65-F5344CB8AC3E}">
        <p14:creationId xmlns:p14="http://schemas.microsoft.com/office/powerpoint/2010/main" val="29963184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D52BD7-3F86-434C-B1F0-F9339569C97B}"/>
              </a:ext>
            </a:extLst>
          </p:cNvPr>
          <p:cNvSpPr>
            <a:spLocks noGrp="1"/>
          </p:cNvSpPr>
          <p:nvPr>
            <p:ph type="title"/>
          </p:nvPr>
        </p:nvSpPr>
        <p:spPr/>
        <p:txBody>
          <a:bodyPr>
            <a:normAutofit/>
          </a:bodyPr>
          <a:lstStyle/>
          <a:p>
            <a:pPr algn="ctr"/>
            <a:r>
              <a:rPr lang="fr-FR" sz="4000" b="1" dirty="0">
                <a:latin typeface="Tahoma" panose="020B0604030504040204" pitchFamily="34" charset="0"/>
                <a:ea typeface="Tahoma" panose="020B0604030504040204" pitchFamily="34" charset="0"/>
                <a:cs typeface="Tahoma" panose="020B0604030504040204" pitchFamily="34" charset="0"/>
              </a:rPr>
              <a:t>Champ de la primauté de l’accord d’entreprise étendu (1)</a:t>
            </a:r>
          </a:p>
        </p:txBody>
      </p:sp>
      <p:sp>
        <p:nvSpPr>
          <p:cNvPr id="3" name="Espace réservé du contenu 2">
            <a:extLst>
              <a:ext uri="{FF2B5EF4-FFF2-40B4-BE49-F238E27FC236}">
                <a16:creationId xmlns:a16="http://schemas.microsoft.com/office/drawing/2014/main" id="{5585A5EB-2C65-4A5E-B41D-E18F7CD93E49}"/>
              </a:ext>
            </a:extLst>
          </p:cNvPr>
          <p:cNvSpPr>
            <a:spLocks noGrp="1"/>
          </p:cNvSpPr>
          <p:nvPr>
            <p:ph idx="1"/>
          </p:nvPr>
        </p:nvSpPr>
        <p:spPr/>
        <p:txBody>
          <a:bodyPr>
            <a:normAutofit/>
          </a:bodyPr>
          <a:lstStyle/>
          <a:p>
            <a:pPr marL="0" indent="0">
              <a:buNone/>
            </a:pPr>
            <a:r>
              <a:rPr lang="fr-FR" sz="4000" b="1" dirty="0">
                <a:solidFill>
                  <a:srgbClr val="FF0000"/>
                </a:solidFill>
                <a:latin typeface="Tahoma" panose="020B0604030504040204" pitchFamily="34" charset="0"/>
                <a:ea typeface="Tahoma" panose="020B0604030504040204" pitchFamily="34" charset="0"/>
                <a:cs typeface="Tahoma" panose="020B0604030504040204" pitchFamily="34" charset="0"/>
              </a:rPr>
              <a:t>Garanties au moins équivalentes ? </a:t>
            </a:r>
          </a:p>
          <a:p>
            <a:pPr marL="0" indent="0" algn="just">
              <a:buNone/>
            </a:pPr>
            <a:endParaRPr lang="fr-FR" b="1" dirty="0"/>
          </a:p>
          <a:p>
            <a:pPr marL="0" indent="0" algn="just">
              <a:buNone/>
            </a:pPr>
            <a:endParaRPr lang="fr-FR" b="1" dirty="0"/>
          </a:p>
          <a:p>
            <a:pPr marL="0" indent="0">
              <a:buNone/>
            </a:pPr>
            <a:endParaRPr lang="fr-FR" b="1" dirty="0">
              <a:latin typeface="Tahoma" panose="020B0604030504040204" pitchFamily="34" charset="0"/>
              <a:ea typeface="Tahoma" panose="020B0604030504040204" pitchFamily="34" charset="0"/>
              <a:cs typeface="Tahoma" panose="020B0604030504040204" pitchFamily="34" charset="0"/>
            </a:endParaRPr>
          </a:p>
          <a:p>
            <a:pPr marL="0" indent="0" algn="ctr">
              <a:buNone/>
            </a:pPr>
            <a:r>
              <a:rPr lang="fr-FR" b="1" dirty="0">
                <a:latin typeface="Tahoma" panose="020B0604030504040204" pitchFamily="34" charset="0"/>
                <a:ea typeface="Tahoma" panose="020B0604030504040204" pitchFamily="34" charset="0"/>
                <a:cs typeface="Tahoma" panose="020B0604030504040204" pitchFamily="34" charset="0"/>
              </a:rPr>
              <a:t>Pour dénoncer un accord qui ne nous semble pas légal</a:t>
            </a:r>
            <a:r>
              <a:rPr lang="fr-FR" dirty="0">
                <a:latin typeface="Tahoma" panose="020B0604030504040204" pitchFamily="34" charset="0"/>
                <a:ea typeface="Tahoma" panose="020B0604030504040204" pitchFamily="34" charset="0"/>
                <a:cs typeface="Tahoma" panose="020B0604030504040204" pitchFamily="34" charset="0"/>
              </a:rPr>
              <a:t> </a:t>
            </a:r>
          </a:p>
          <a:p>
            <a:pPr marL="0" indent="0" algn="ctr">
              <a:buNone/>
            </a:pPr>
            <a:r>
              <a:rPr lang="fr-FR" b="1" dirty="0">
                <a:solidFill>
                  <a:srgbClr val="FF0000"/>
                </a:solidFill>
                <a:latin typeface="Tahoma" panose="020B0604030504040204" pitchFamily="34" charset="0"/>
                <a:ea typeface="Tahoma" panose="020B0604030504040204" pitchFamily="34" charset="0"/>
                <a:cs typeface="Tahoma" panose="020B0604030504040204" pitchFamily="34" charset="0"/>
              </a:rPr>
              <a:t>on n’a plus toute la vie pour le faire </a:t>
            </a:r>
          </a:p>
          <a:p>
            <a:pPr marL="0" indent="0" algn="ctr">
              <a:buNone/>
            </a:pPr>
            <a:r>
              <a:rPr lang="fr-FR" b="1" dirty="0">
                <a:latin typeface="Tahoma" panose="020B0604030504040204" pitchFamily="34" charset="0"/>
                <a:ea typeface="Tahoma" panose="020B0604030504040204" pitchFamily="34" charset="0"/>
                <a:cs typeface="Tahoma" panose="020B0604030504040204" pitchFamily="34" charset="0"/>
              </a:rPr>
              <a:t>mais</a:t>
            </a:r>
            <a:r>
              <a:rPr lang="fr-FR" dirty="0">
                <a:latin typeface="Tahoma" panose="020B0604030504040204" pitchFamily="34" charset="0"/>
                <a:ea typeface="Tahoma" panose="020B0604030504040204" pitchFamily="34" charset="0"/>
                <a:cs typeface="Tahoma" panose="020B0604030504040204" pitchFamily="34" charset="0"/>
              </a:rPr>
              <a:t> </a:t>
            </a:r>
            <a:r>
              <a:rPr lang="fr-FR" b="1" dirty="0">
                <a:solidFill>
                  <a:srgbClr val="FF0000"/>
                </a:solidFill>
                <a:latin typeface="Tahoma" panose="020B0604030504040204" pitchFamily="34" charset="0"/>
                <a:ea typeface="Tahoma" panose="020B0604030504040204" pitchFamily="34" charset="0"/>
                <a:cs typeface="Tahoma" panose="020B0604030504040204" pitchFamily="34" charset="0"/>
              </a:rPr>
              <a:t>seulement deux mois</a:t>
            </a:r>
            <a:r>
              <a:rPr lang="fr-FR"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fr-FR" b="1" dirty="0">
                <a:latin typeface="Tahoma" panose="020B0604030504040204" pitchFamily="34" charset="0"/>
                <a:ea typeface="Tahoma" panose="020B0604030504040204" pitchFamily="34" charset="0"/>
                <a:cs typeface="Tahoma" panose="020B0604030504040204" pitchFamily="34" charset="0"/>
              </a:rPr>
              <a:t>pour le dénoncer</a:t>
            </a:r>
            <a:r>
              <a:rPr lang="fr-FR" dirty="0">
                <a:latin typeface="Tahoma" panose="020B0604030504040204" pitchFamily="34" charset="0"/>
                <a:ea typeface="Tahoma" panose="020B0604030504040204" pitchFamily="34" charset="0"/>
                <a:cs typeface="Tahoma" panose="020B0604030504040204" pitchFamily="34" charset="0"/>
              </a:rPr>
              <a:t>. </a:t>
            </a:r>
          </a:p>
          <a:p>
            <a:pPr marL="0" indent="0" algn="ctr">
              <a:buNone/>
            </a:pPr>
            <a:r>
              <a:rPr lang="fr-FR" b="1" dirty="0">
                <a:latin typeface="Tahoma" panose="020B0604030504040204" pitchFamily="34" charset="0"/>
                <a:ea typeface="Tahoma" panose="020B0604030504040204" pitchFamily="34" charset="0"/>
                <a:cs typeface="Tahoma" panose="020B0604030504040204" pitchFamily="34" charset="0"/>
              </a:rPr>
              <a:t>Après deux mois cela sera trop tard !</a:t>
            </a:r>
          </a:p>
          <a:p>
            <a:pPr marL="0" indent="0" algn="just">
              <a:buNone/>
            </a:pPr>
            <a:endParaRPr lang="fr-FR" b="1" dirty="0">
              <a:latin typeface="Tahoma" panose="020B0604030504040204" pitchFamily="34" charset="0"/>
              <a:ea typeface="Tahoma" panose="020B0604030504040204" pitchFamily="34" charset="0"/>
              <a:cs typeface="Tahoma" panose="020B0604030504040204" pitchFamily="34" charset="0"/>
            </a:endParaRPr>
          </a:p>
        </p:txBody>
      </p:sp>
      <p:pic>
        <p:nvPicPr>
          <p:cNvPr id="5" name="Image 4">
            <a:extLst>
              <a:ext uri="{FF2B5EF4-FFF2-40B4-BE49-F238E27FC236}">
                <a16:creationId xmlns:a16="http://schemas.microsoft.com/office/drawing/2014/main" id="{8B5E0D9E-CEF3-4D82-B2C0-444186A1A3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12692" y="1825625"/>
            <a:ext cx="1925194" cy="802165"/>
          </a:xfrm>
          <a:prstGeom prst="rect">
            <a:avLst/>
          </a:prstGeom>
        </p:spPr>
      </p:pic>
      <p:pic>
        <p:nvPicPr>
          <p:cNvPr id="10" name="Image 9">
            <a:extLst>
              <a:ext uri="{FF2B5EF4-FFF2-40B4-BE49-F238E27FC236}">
                <a16:creationId xmlns:a16="http://schemas.microsoft.com/office/drawing/2014/main" id="{326DE303-9894-432B-B97E-6919403730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89824" y="2407672"/>
            <a:ext cx="1785595" cy="1190397"/>
          </a:xfrm>
          <a:prstGeom prst="rect">
            <a:avLst/>
          </a:prstGeom>
        </p:spPr>
      </p:pic>
    </p:spTree>
    <p:extLst>
      <p:ext uri="{BB962C8B-B14F-4D97-AF65-F5344CB8AC3E}">
        <p14:creationId xmlns:p14="http://schemas.microsoft.com/office/powerpoint/2010/main" val="5898304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D52BD7-3F86-434C-B1F0-F9339569C97B}"/>
              </a:ext>
            </a:extLst>
          </p:cNvPr>
          <p:cNvSpPr>
            <a:spLocks noGrp="1"/>
          </p:cNvSpPr>
          <p:nvPr>
            <p:ph type="title"/>
          </p:nvPr>
        </p:nvSpPr>
        <p:spPr/>
        <p:txBody>
          <a:bodyPr>
            <a:normAutofit/>
          </a:bodyPr>
          <a:lstStyle/>
          <a:p>
            <a:pPr algn="ctr"/>
            <a:r>
              <a:rPr lang="fr-FR" sz="4000" b="1" dirty="0">
                <a:latin typeface="Tahoma" panose="020B0604030504040204" pitchFamily="34" charset="0"/>
                <a:ea typeface="Tahoma" panose="020B0604030504040204" pitchFamily="34" charset="0"/>
                <a:cs typeface="Tahoma" panose="020B0604030504040204" pitchFamily="34" charset="0"/>
              </a:rPr>
              <a:t>Champ de la primauté de l’accord d’entreprise étendu (1)</a:t>
            </a:r>
          </a:p>
        </p:txBody>
      </p:sp>
      <p:sp>
        <p:nvSpPr>
          <p:cNvPr id="3" name="Espace réservé du contenu 2">
            <a:extLst>
              <a:ext uri="{FF2B5EF4-FFF2-40B4-BE49-F238E27FC236}">
                <a16:creationId xmlns:a16="http://schemas.microsoft.com/office/drawing/2014/main" id="{5585A5EB-2C65-4A5E-B41D-E18F7CD93E49}"/>
              </a:ext>
            </a:extLst>
          </p:cNvPr>
          <p:cNvSpPr>
            <a:spLocks noGrp="1"/>
          </p:cNvSpPr>
          <p:nvPr>
            <p:ph idx="1"/>
          </p:nvPr>
        </p:nvSpPr>
        <p:spPr/>
        <p:txBody>
          <a:bodyPr>
            <a:normAutofit lnSpcReduction="10000"/>
          </a:bodyPr>
          <a:lstStyle/>
          <a:p>
            <a:pPr marL="0" indent="0">
              <a:buNone/>
            </a:pPr>
            <a:r>
              <a:rPr lang="fr-FR" sz="4000" b="1" dirty="0">
                <a:solidFill>
                  <a:srgbClr val="FF0000"/>
                </a:solidFill>
                <a:latin typeface="Tahoma" panose="020B0604030504040204" pitchFamily="34" charset="0"/>
                <a:ea typeface="Tahoma" panose="020B0604030504040204" pitchFamily="34" charset="0"/>
                <a:cs typeface="Tahoma" panose="020B0604030504040204" pitchFamily="34" charset="0"/>
              </a:rPr>
              <a:t>Garanties au moins équivalentes ?</a:t>
            </a:r>
          </a:p>
          <a:p>
            <a:pPr marL="0" indent="0" algn="just">
              <a:buNone/>
            </a:pPr>
            <a:endParaRPr lang="fr-FR" sz="4000" b="1" dirty="0"/>
          </a:p>
          <a:p>
            <a:pPr marL="0" indent="0" algn="ctr">
              <a:buNone/>
            </a:pPr>
            <a:r>
              <a:rPr lang="fr-FR" sz="4000" b="1" dirty="0">
                <a:latin typeface="Tahoma" panose="020B0604030504040204" pitchFamily="34" charset="0"/>
                <a:ea typeface="Tahoma" panose="020B0604030504040204" pitchFamily="34" charset="0"/>
                <a:cs typeface="Tahoma" panose="020B0604030504040204" pitchFamily="34" charset="0"/>
              </a:rPr>
              <a:t>Intérêt à </a:t>
            </a:r>
          </a:p>
          <a:p>
            <a:pPr marL="0" indent="0" algn="ctr">
              <a:buNone/>
            </a:pPr>
            <a:r>
              <a:rPr lang="fr-FR" sz="4000" b="1" dirty="0">
                <a:latin typeface="Tahoma" panose="020B0604030504040204" pitchFamily="34" charset="0"/>
                <a:ea typeface="Tahoma" panose="020B0604030504040204" pitchFamily="34" charset="0"/>
                <a:cs typeface="Tahoma" panose="020B0604030504040204" pitchFamily="34" charset="0"/>
              </a:rPr>
              <a:t>blinder tout accord de branche en précisant qu’aucune dérogation n’est possible</a:t>
            </a:r>
          </a:p>
          <a:p>
            <a:pPr marL="0" indent="0" algn="ctr">
              <a:buNone/>
            </a:pPr>
            <a:r>
              <a:rPr lang="fr-FR" sz="4000" b="1" dirty="0">
                <a:latin typeface="Tahoma" panose="020B0604030504040204" pitchFamily="34" charset="0"/>
                <a:ea typeface="Tahoma" panose="020B0604030504040204" pitchFamily="34" charset="0"/>
                <a:cs typeface="Tahoma" panose="020B0604030504040204" pitchFamily="34" charset="0"/>
              </a:rPr>
              <a:t>pour éviter des cas ambigus !</a:t>
            </a:r>
          </a:p>
          <a:p>
            <a:pPr marL="0" indent="0">
              <a:buNone/>
            </a:pPr>
            <a:endParaRPr lang="fr-FR" b="1" dirty="0">
              <a:latin typeface="Tahoma" panose="020B0604030504040204" pitchFamily="34" charset="0"/>
              <a:ea typeface="Tahoma" panose="020B0604030504040204" pitchFamily="34" charset="0"/>
              <a:cs typeface="Tahoma" panose="020B0604030504040204" pitchFamily="34" charset="0"/>
            </a:endParaRPr>
          </a:p>
          <a:p>
            <a:pPr marL="0" indent="0" algn="just">
              <a:buNone/>
            </a:pPr>
            <a:endParaRPr lang="fr-FR" b="1" dirty="0">
              <a:latin typeface="Tahoma" panose="020B0604030504040204" pitchFamily="34" charset="0"/>
              <a:ea typeface="Tahoma" panose="020B0604030504040204" pitchFamily="34" charset="0"/>
              <a:cs typeface="Tahoma" panose="020B0604030504040204" pitchFamily="34" charset="0"/>
            </a:endParaRPr>
          </a:p>
        </p:txBody>
      </p:sp>
      <p:pic>
        <p:nvPicPr>
          <p:cNvPr id="5" name="Image 4">
            <a:extLst>
              <a:ext uri="{FF2B5EF4-FFF2-40B4-BE49-F238E27FC236}">
                <a16:creationId xmlns:a16="http://schemas.microsoft.com/office/drawing/2014/main" id="{8B5E0D9E-CEF3-4D82-B2C0-444186A1A3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80268" y="1903753"/>
            <a:ext cx="1541108" cy="642129"/>
          </a:xfrm>
          <a:prstGeom prst="rect">
            <a:avLst/>
          </a:prstGeom>
        </p:spPr>
      </p:pic>
    </p:spTree>
    <p:extLst>
      <p:ext uri="{BB962C8B-B14F-4D97-AF65-F5344CB8AC3E}">
        <p14:creationId xmlns:p14="http://schemas.microsoft.com/office/powerpoint/2010/main" val="27530485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422BD0C-EB61-4BE2-85A5-F348CF291143}"/>
              </a:ext>
            </a:extLst>
          </p:cNvPr>
          <p:cNvSpPr>
            <a:spLocks noGrp="1"/>
          </p:cNvSpPr>
          <p:nvPr>
            <p:ph type="title"/>
          </p:nvPr>
        </p:nvSpPr>
        <p:spPr/>
        <p:txBody>
          <a:bodyPr/>
          <a:lstStyle/>
          <a:p>
            <a:pPr algn="ctr"/>
            <a:r>
              <a:rPr lang="fr-FR" b="1" dirty="0">
                <a:latin typeface="Tahoma" panose="020B0604030504040204" pitchFamily="34" charset="0"/>
                <a:ea typeface="Tahoma" panose="020B0604030504040204" pitchFamily="34" charset="0"/>
                <a:cs typeface="Tahoma" panose="020B0604030504040204" pitchFamily="34" charset="0"/>
              </a:rPr>
              <a:t>Quatre thématiques possibles pour les Branches (2)</a:t>
            </a:r>
            <a:endParaRPr lang="fr-FR" dirty="0"/>
          </a:p>
        </p:txBody>
      </p:sp>
      <p:sp>
        <p:nvSpPr>
          <p:cNvPr id="3" name="Espace réservé du contenu 2">
            <a:extLst>
              <a:ext uri="{FF2B5EF4-FFF2-40B4-BE49-F238E27FC236}">
                <a16:creationId xmlns:a16="http://schemas.microsoft.com/office/drawing/2014/main" id="{B0954E06-0D56-441B-B906-EF8515BC39B7}"/>
              </a:ext>
            </a:extLst>
          </p:cNvPr>
          <p:cNvSpPr>
            <a:spLocks noGrp="1"/>
          </p:cNvSpPr>
          <p:nvPr>
            <p:ph idx="1"/>
          </p:nvPr>
        </p:nvSpPr>
        <p:spPr/>
        <p:txBody>
          <a:bodyPr/>
          <a:lstStyle/>
          <a:p>
            <a:pPr marL="0" indent="0" algn="just">
              <a:buNone/>
            </a:pPr>
            <a:r>
              <a:rPr lang="fr-FR" b="1" u="sng" dirty="0">
                <a:solidFill>
                  <a:srgbClr val="FF0000"/>
                </a:solidFill>
                <a:latin typeface="Tahoma" panose="020B0604030504040204" pitchFamily="34" charset="0"/>
                <a:ea typeface="Tahoma" panose="020B0604030504040204" pitchFamily="34" charset="0"/>
                <a:cs typeface="Tahoma" panose="020B0604030504040204" pitchFamily="34" charset="0"/>
              </a:rPr>
              <a:t>Si elles le veulent</a:t>
            </a:r>
            <a:r>
              <a:rPr lang="fr-FR"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fr-FR" b="1" dirty="0">
                <a:latin typeface="Tahoma" panose="020B0604030504040204" pitchFamily="34" charset="0"/>
                <a:ea typeface="Tahoma" panose="020B0604030504040204" pitchFamily="34" charset="0"/>
                <a:cs typeface="Tahoma" panose="020B0604030504040204" pitchFamily="34" charset="0"/>
              </a:rPr>
              <a:t>les branches peuvent se saisir des quatre thématiques suivantes (dans ce cas, les dispositions prévues sont identiques au bloc 1) :</a:t>
            </a:r>
          </a:p>
          <a:p>
            <a:pPr marL="514350" indent="-514350">
              <a:buAutoNum type="arabicPeriod"/>
            </a:pPr>
            <a:r>
              <a:rPr lang="fr-FR" dirty="0">
                <a:latin typeface="Tahoma" panose="020B0604030504040204" pitchFamily="34" charset="0"/>
                <a:ea typeface="Tahoma" panose="020B0604030504040204" pitchFamily="34" charset="0"/>
                <a:cs typeface="Tahoma" panose="020B0604030504040204" pitchFamily="34" charset="0"/>
              </a:rPr>
              <a:t>Prévention de la pénibilité – </a:t>
            </a:r>
            <a:r>
              <a:rPr lang="fr-FR" b="1" dirty="0">
                <a:latin typeface="Tahoma" panose="020B0604030504040204" pitchFamily="34" charset="0"/>
                <a:ea typeface="Tahoma" panose="020B0604030504040204" pitchFamily="34" charset="0"/>
                <a:cs typeface="Tahoma" panose="020B0604030504040204" pitchFamily="34" charset="0"/>
              </a:rPr>
              <a:t>2. </a:t>
            </a:r>
            <a:r>
              <a:rPr lang="fr-FR" dirty="0">
                <a:latin typeface="Tahoma" panose="020B0604030504040204" pitchFamily="34" charset="0"/>
                <a:ea typeface="Tahoma" panose="020B0604030504040204" pitchFamily="34" charset="0"/>
                <a:cs typeface="Tahoma" panose="020B0604030504040204" pitchFamily="34" charset="0"/>
              </a:rPr>
              <a:t>Insertion professionnelle et maintien dans l’emploi des travailleurs handicapés – </a:t>
            </a:r>
            <a:r>
              <a:rPr lang="fr-FR" b="1" dirty="0">
                <a:latin typeface="Tahoma" panose="020B0604030504040204" pitchFamily="34" charset="0"/>
                <a:ea typeface="Tahoma" panose="020B0604030504040204" pitchFamily="34" charset="0"/>
                <a:cs typeface="Tahoma" panose="020B0604030504040204" pitchFamily="34" charset="0"/>
              </a:rPr>
              <a:t>3. </a:t>
            </a:r>
            <a:r>
              <a:rPr lang="fr-FR" dirty="0">
                <a:latin typeface="Tahoma" panose="020B0604030504040204" pitchFamily="34" charset="0"/>
                <a:ea typeface="Tahoma" panose="020B0604030504040204" pitchFamily="34" charset="0"/>
                <a:cs typeface="Tahoma" panose="020B0604030504040204" pitchFamily="34" charset="0"/>
              </a:rPr>
              <a:t>Primes pour travaux dangereux ou insalubres – </a:t>
            </a:r>
            <a:r>
              <a:rPr lang="fr-FR" b="1" dirty="0">
                <a:latin typeface="Tahoma" panose="020B0604030504040204" pitchFamily="34" charset="0"/>
                <a:ea typeface="Tahoma" panose="020B0604030504040204" pitchFamily="34" charset="0"/>
                <a:cs typeface="Tahoma" panose="020B0604030504040204" pitchFamily="34" charset="0"/>
              </a:rPr>
              <a:t>4. </a:t>
            </a:r>
            <a:r>
              <a:rPr lang="fr-FR" dirty="0">
                <a:latin typeface="Tahoma" panose="020B0604030504040204" pitchFamily="34" charset="0"/>
                <a:ea typeface="Tahoma" panose="020B0604030504040204" pitchFamily="34" charset="0"/>
                <a:cs typeface="Tahoma" panose="020B0604030504040204" pitchFamily="34" charset="0"/>
              </a:rPr>
              <a:t>Délégués syndicaux : effectif à partir duquel ils peuvent être désignés, nombre et valorisation de leurs parcours syndical.</a:t>
            </a:r>
          </a:p>
          <a:p>
            <a:pPr marL="0" indent="0" algn="just">
              <a:buNone/>
            </a:pPr>
            <a:r>
              <a:rPr lang="fr-FR" b="1" dirty="0">
                <a:solidFill>
                  <a:srgbClr val="FF0000"/>
                </a:solidFill>
                <a:latin typeface="Tahoma" panose="020B0604030504040204" pitchFamily="34" charset="0"/>
                <a:ea typeface="Tahoma" panose="020B0604030504040204" pitchFamily="34" charset="0"/>
                <a:cs typeface="Tahoma" panose="020B0604030504040204" pitchFamily="34" charset="0"/>
              </a:rPr>
              <a:t>Elles doivent confirmer leur choix avant le 1</a:t>
            </a:r>
            <a:r>
              <a:rPr lang="fr-FR" b="1" baseline="30000" dirty="0">
                <a:solidFill>
                  <a:srgbClr val="FF0000"/>
                </a:solidFill>
                <a:latin typeface="Tahoma" panose="020B0604030504040204" pitchFamily="34" charset="0"/>
                <a:ea typeface="Tahoma" panose="020B0604030504040204" pitchFamily="34" charset="0"/>
                <a:cs typeface="Tahoma" panose="020B0604030504040204" pitchFamily="34" charset="0"/>
              </a:rPr>
              <a:t>er</a:t>
            </a:r>
            <a:r>
              <a:rPr lang="fr-FR" b="1" dirty="0">
                <a:solidFill>
                  <a:srgbClr val="FF0000"/>
                </a:solidFill>
                <a:latin typeface="Tahoma" panose="020B0604030504040204" pitchFamily="34" charset="0"/>
                <a:ea typeface="Tahoma" panose="020B0604030504040204" pitchFamily="34" charset="0"/>
                <a:cs typeface="Tahoma" panose="020B0604030504040204" pitchFamily="34" charset="0"/>
              </a:rPr>
              <a:t> janvier 2019 par avenant.</a:t>
            </a:r>
          </a:p>
        </p:txBody>
      </p:sp>
    </p:spTree>
    <p:extLst>
      <p:ext uri="{BB962C8B-B14F-4D97-AF65-F5344CB8AC3E}">
        <p14:creationId xmlns:p14="http://schemas.microsoft.com/office/powerpoint/2010/main" val="9756981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DADF9D-8ED6-4488-B0D9-D78D2C8E9F0C}"/>
              </a:ext>
            </a:extLst>
          </p:cNvPr>
          <p:cNvSpPr>
            <a:spLocks noGrp="1"/>
          </p:cNvSpPr>
          <p:nvPr>
            <p:ph type="title"/>
          </p:nvPr>
        </p:nvSpPr>
        <p:spPr/>
        <p:txBody>
          <a:bodyPr/>
          <a:lstStyle/>
          <a:p>
            <a:pPr algn="ctr"/>
            <a:r>
              <a:rPr lang="fr-FR" b="1" dirty="0">
                <a:latin typeface="Tahoma" panose="020B0604030504040204" pitchFamily="34" charset="0"/>
                <a:ea typeface="Tahoma" panose="020B0604030504040204" pitchFamily="34" charset="0"/>
                <a:cs typeface="Tahoma" panose="020B0604030504040204" pitchFamily="34" charset="0"/>
              </a:rPr>
              <a:t>Primauté de l’accord d’entreprise (3)</a:t>
            </a:r>
            <a:endParaRPr lang="fr-FR" dirty="0"/>
          </a:p>
        </p:txBody>
      </p:sp>
      <p:sp>
        <p:nvSpPr>
          <p:cNvPr id="3" name="Espace réservé du contenu 2">
            <a:extLst>
              <a:ext uri="{FF2B5EF4-FFF2-40B4-BE49-F238E27FC236}">
                <a16:creationId xmlns:a16="http://schemas.microsoft.com/office/drawing/2014/main" id="{30518257-63CD-4023-8814-16C69332EACF}"/>
              </a:ext>
            </a:extLst>
          </p:cNvPr>
          <p:cNvSpPr>
            <a:spLocks noGrp="1"/>
          </p:cNvSpPr>
          <p:nvPr>
            <p:ph idx="1"/>
          </p:nvPr>
        </p:nvSpPr>
        <p:spPr>
          <a:xfrm>
            <a:off x="838200" y="1825625"/>
            <a:ext cx="10515600" cy="4667250"/>
          </a:xfrm>
        </p:spPr>
        <p:txBody>
          <a:bodyPr>
            <a:normAutofit/>
          </a:bodyPr>
          <a:lstStyle/>
          <a:p>
            <a:pPr marL="0" indent="0" algn="just">
              <a:buNone/>
            </a:pPr>
            <a:r>
              <a:rPr lang="fr-FR" b="1" dirty="0">
                <a:solidFill>
                  <a:srgbClr val="FF0000"/>
                </a:solidFill>
                <a:latin typeface="Tahoma" panose="020B0604030504040204" pitchFamily="34" charset="0"/>
                <a:ea typeface="Tahoma" panose="020B0604030504040204" pitchFamily="34" charset="0"/>
                <a:cs typeface="Tahoma" panose="020B0604030504040204" pitchFamily="34" charset="0"/>
              </a:rPr>
              <a:t>Le bloc 3 est constitué par toutes les matières non visées par les blocs 1 et 2. Les dispositions de l’accord d’entreprise prévalent sur celles de l’accord de branche.</a:t>
            </a:r>
          </a:p>
          <a:p>
            <a:pPr marL="0" indent="0">
              <a:buNone/>
            </a:pPr>
            <a:r>
              <a:rPr lang="fr-FR" dirty="0">
                <a:latin typeface="Tahoma" panose="020B0604030504040204" pitchFamily="34" charset="0"/>
                <a:ea typeface="Tahoma" panose="020B0604030504040204" pitchFamily="34" charset="0"/>
                <a:cs typeface="Tahoma" panose="020B0604030504040204" pitchFamily="34" charset="0"/>
              </a:rPr>
              <a:t>Des dispositions moins favorables peuvent être décidées par exemple sur :</a:t>
            </a:r>
          </a:p>
          <a:p>
            <a:pPr>
              <a:buFontTx/>
              <a:buChar char="-"/>
            </a:pPr>
            <a:r>
              <a:rPr lang="fr-FR" dirty="0">
                <a:latin typeface="Tahoma" panose="020B0604030504040204" pitchFamily="34" charset="0"/>
                <a:ea typeface="Tahoma" panose="020B0604030504040204" pitchFamily="34" charset="0"/>
                <a:cs typeface="Tahoma" panose="020B0604030504040204" pitchFamily="34" charset="0"/>
              </a:rPr>
              <a:t>La durée de la période d’essai initiale</a:t>
            </a:r>
          </a:p>
          <a:p>
            <a:pPr>
              <a:buFontTx/>
              <a:buChar char="-"/>
            </a:pPr>
            <a:r>
              <a:rPr lang="fr-FR" dirty="0">
                <a:latin typeface="Tahoma" panose="020B0604030504040204" pitchFamily="34" charset="0"/>
                <a:ea typeface="Tahoma" panose="020B0604030504040204" pitchFamily="34" charset="0"/>
                <a:cs typeface="Tahoma" panose="020B0604030504040204" pitchFamily="34" charset="0"/>
              </a:rPr>
              <a:t>Les préavis et indemnités de rupture du contrat de travail</a:t>
            </a:r>
          </a:p>
          <a:p>
            <a:pPr>
              <a:buFontTx/>
              <a:buChar char="-"/>
            </a:pPr>
            <a:r>
              <a:rPr lang="fr-FR" dirty="0">
                <a:latin typeface="Tahoma" panose="020B0604030504040204" pitchFamily="34" charset="0"/>
                <a:ea typeface="Tahoma" panose="020B0604030504040204" pitchFamily="34" charset="0"/>
                <a:cs typeface="Tahoma" panose="020B0604030504040204" pitchFamily="34" charset="0"/>
              </a:rPr>
              <a:t>La prime d’ancienneté</a:t>
            </a:r>
          </a:p>
          <a:p>
            <a:pPr marL="0" indent="0">
              <a:buNone/>
            </a:pPr>
            <a:r>
              <a:rPr lang="fr-FR" dirty="0">
                <a:latin typeface="Tahoma" panose="020B0604030504040204" pitchFamily="34" charset="0"/>
                <a:ea typeface="Tahoma" panose="020B0604030504040204" pitchFamily="34" charset="0"/>
                <a:cs typeface="Tahoma" panose="020B0604030504040204" pitchFamily="34" charset="0"/>
              </a:rPr>
              <a:t>- La prime du 13</a:t>
            </a:r>
            <a:r>
              <a:rPr lang="fr-FR" baseline="30000" dirty="0">
                <a:latin typeface="Tahoma" panose="020B0604030504040204" pitchFamily="34" charset="0"/>
                <a:ea typeface="Tahoma" panose="020B0604030504040204" pitchFamily="34" charset="0"/>
                <a:cs typeface="Tahoma" panose="020B0604030504040204" pitchFamily="34" charset="0"/>
              </a:rPr>
              <a:t>ème</a:t>
            </a:r>
            <a:r>
              <a:rPr lang="fr-FR" dirty="0">
                <a:latin typeface="Tahoma" panose="020B0604030504040204" pitchFamily="34" charset="0"/>
                <a:ea typeface="Tahoma" panose="020B0604030504040204" pitchFamily="34" charset="0"/>
                <a:cs typeface="Tahoma" panose="020B0604030504040204" pitchFamily="34" charset="0"/>
              </a:rPr>
              <a:t> mois</a:t>
            </a:r>
          </a:p>
        </p:txBody>
      </p:sp>
    </p:spTree>
    <p:extLst>
      <p:ext uri="{BB962C8B-B14F-4D97-AF65-F5344CB8AC3E}">
        <p14:creationId xmlns:p14="http://schemas.microsoft.com/office/powerpoint/2010/main" val="35704800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DADF9D-8ED6-4488-B0D9-D78D2C8E9F0C}"/>
              </a:ext>
            </a:extLst>
          </p:cNvPr>
          <p:cNvSpPr>
            <a:spLocks noGrp="1"/>
          </p:cNvSpPr>
          <p:nvPr>
            <p:ph type="title"/>
          </p:nvPr>
        </p:nvSpPr>
        <p:spPr/>
        <p:txBody>
          <a:bodyPr/>
          <a:lstStyle/>
          <a:p>
            <a:pPr algn="ctr"/>
            <a:r>
              <a:rPr lang="fr-FR" b="1" dirty="0">
                <a:latin typeface="Tahoma" panose="020B0604030504040204" pitchFamily="34" charset="0"/>
                <a:ea typeface="Tahoma" panose="020B0604030504040204" pitchFamily="34" charset="0"/>
                <a:cs typeface="Tahoma" panose="020B0604030504040204" pitchFamily="34" charset="0"/>
              </a:rPr>
              <a:t>Primauté de l’accord d’entreprise (3)</a:t>
            </a:r>
            <a:endParaRPr lang="fr-FR" dirty="0"/>
          </a:p>
        </p:txBody>
      </p:sp>
      <p:sp>
        <p:nvSpPr>
          <p:cNvPr id="3" name="Espace réservé du contenu 2">
            <a:extLst>
              <a:ext uri="{FF2B5EF4-FFF2-40B4-BE49-F238E27FC236}">
                <a16:creationId xmlns:a16="http://schemas.microsoft.com/office/drawing/2014/main" id="{30518257-63CD-4023-8814-16C69332EACF}"/>
              </a:ext>
            </a:extLst>
          </p:cNvPr>
          <p:cNvSpPr>
            <a:spLocks noGrp="1"/>
          </p:cNvSpPr>
          <p:nvPr>
            <p:ph idx="1"/>
          </p:nvPr>
        </p:nvSpPr>
        <p:spPr>
          <a:xfrm>
            <a:off x="838200" y="1825625"/>
            <a:ext cx="10515600" cy="4667250"/>
          </a:xfrm>
        </p:spPr>
        <p:txBody>
          <a:bodyPr>
            <a:normAutofit fontScale="85000" lnSpcReduction="20000"/>
          </a:bodyPr>
          <a:lstStyle/>
          <a:p>
            <a:pPr marL="0" indent="0" algn="ctr">
              <a:buNone/>
            </a:pPr>
            <a:r>
              <a:rPr lang="fr-FR" sz="3000" b="1" u="sng" dirty="0">
                <a:solidFill>
                  <a:srgbClr val="FF0000"/>
                </a:solidFill>
                <a:latin typeface="Tahoma" panose="020B0604030504040204" pitchFamily="34" charset="0"/>
                <a:ea typeface="Tahoma" panose="020B0604030504040204" pitchFamily="34" charset="0"/>
                <a:cs typeface="Tahoma" panose="020B0604030504040204" pitchFamily="34" charset="0"/>
              </a:rPr>
              <a:t>Conséquence</a:t>
            </a:r>
            <a:r>
              <a:rPr lang="fr-FR" b="1" dirty="0">
                <a:solidFill>
                  <a:srgbClr val="FF0000"/>
                </a:solidFill>
                <a:latin typeface="Tahoma" panose="020B0604030504040204" pitchFamily="34" charset="0"/>
                <a:ea typeface="Tahoma" panose="020B0604030504040204" pitchFamily="34" charset="0"/>
                <a:cs typeface="Tahoma" panose="020B0604030504040204" pitchFamily="34" charset="0"/>
              </a:rPr>
              <a:t> :</a:t>
            </a:r>
          </a:p>
          <a:p>
            <a:pPr marL="0" indent="0" algn="just">
              <a:buNone/>
            </a:pPr>
            <a:endParaRPr lang="fr-FR"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fr-FR" b="1" dirty="0">
                <a:solidFill>
                  <a:srgbClr val="FF0000"/>
                </a:solidFill>
                <a:latin typeface="Tahoma" panose="020B0604030504040204" pitchFamily="34" charset="0"/>
                <a:ea typeface="Tahoma" panose="020B0604030504040204" pitchFamily="34" charset="0"/>
                <a:cs typeface="Tahoma" panose="020B0604030504040204" pitchFamily="34" charset="0"/>
              </a:rPr>
              <a:t>Quid du contrat de travail, il peut disparaître ! Plus de sécurité.</a:t>
            </a:r>
          </a:p>
          <a:p>
            <a:pPr marL="0" indent="0" algn="just">
              <a:buNone/>
            </a:pPr>
            <a:r>
              <a:rPr lang="fr-FR" b="1" u="sng" dirty="0">
                <a:latin typeface="Tahoma" panose="020B0604030504040204" pitchFamily="34" charset="0"/>
                <a:ea typeface="Tahoma" panose="020B0604030504040204" pitchFamily="34" charset="0"/>
                <a:cs typeface="Tahoma" panose="020B0604030504040204" pitchFamily="34" charset="0"/>
              </a:rPr>
              <a:t>Exemple</a:t>
            </a:r>
            <a:r>
              <a:rPr lang="fr-FR" dirty="0">
                <a:latin typeface="Tahoma" panose="020B0604030504040204" pitchFamily="34" charset="0"/>
                <a:ea typeface="Tahoma" panose="020B0604030504040204" pitchFamily="34" charset="0"/>
                <a:cs typeface="Tahoma" panose="020B0604030504040204" pitchFamily="34" charset="0"/>
              </a:rPr>
              <a:t> : </a:t>
            </a:r>
            <a:r>
              <a:rPr lang="fr-FR" b="1" dirty="0">
                <a:latin typeface="Tahoma" panose="020B0604030504040204" pitchFamily="34" charset="0"/>
                <a:ea typeface="Tahoma" panose="020B0604030504040204" pitchFamily="34" charset="0"/>
                <a:cs typeface="Tahoma" panose="020B0604030504040204" pitchFamily="34" charset="0"/>
              </a:rPr>
              <a:t>Le contrat de travail ne prévoit pas de clause de mobilité</a:t>
            </a:r>
            <a:r>
              <a:rPr lang="fr-FR" dirty="0">
                <a:latin typeface="Tahoma" panose="020B0604030504040204" pitchFamily="34" charset="0"/>
                <a:ea typeface="Tahoma" panose="020B0604030504040204" pitchFamily="34" charset="0"/>
                <a:cs typeface="Tahoma" panose="020B0604030504040204" pitchFamily="34" charset="0"/>
              </a:rPr>
              <a:t>. Mais </a:t>
            </a:r>
            <a:r>
              <a:rPr lang="fr-FR" b="1" u="sng" dirty="0">
                <a:latin typeface="Tahoma" panose="020B0604030504040204" pitchFamily="34" charset="0"/>
                <a:ea typeface="Tahoma" panose="020B0604030504040204" pitchFamily="34" charset="0"/>
                <a:cs typeface="Tahoma" panose="020B0604030504040204" pitchFamily="34" charset="0"/>
              </a:rPr>
              <a:t>un accord est signé </a:t>
            </a:r>
            <a:r>
              <a:rPr lang="fr-FR" dirty="0">
                <a:latin typeface="Tahoma" panose="020B0604030504040204" pitchFamily="34" charset="0"/>
                <a:ea typeface="Tahoma" panose="020B0604030504040204" pitchFamily="34" charset="0"/>
                <a:cs typeface="Tahoma" panose="020B0604030504040204" pitchFamily="34" charset="0"/>
              </a:rPr>
              <a:t>par les syndicats et en avril </a:t>
            </a:r>
            <a:r>
              <a:rPr lang="fr-FR" b="1" u="sng" dirty="0">
                <a:latin typeface="Tahoma" panose="020B0604030504040204" pitchFamily="34" charset="0"/>
                <a:ea typeface="Tahoma" panose="020B0604030504040204" pitchFamily="34" charset="0"/>
                <a:cs typeface="Tahoma" panose="020B0604030504040204" pitchFamily="34" charset="0"/>
              </a:rPr>
              <a:t>le ou la salarié(e) sera envoyé(e) dans tel lieu</a:t>
            </a:r>
            <a:r>
              <a:rPr lang="fr-FR" dirty="0">
                <a:latin typeface="Tahoma" panose="020B0604030504040204" pitchFamily="34" charset="0"/>
                <a:ea typeface="Tahoma" panose="020B0604030504040204" pitchFamily="34" charset="0"/>
                <a:cs typeface="Tahoma" panose="020B0604030504040204" pitchFamily="34" charset="0"/>
              </a:rPr>
              <a:t>.</a:t>
            </a:r>
          </a:p>
          <a:p>
            <a:pPr marL="0" indent="0">
              <a:buNone/>
            </a:pPr>
            <a:r>
              <a:rPr lang="fr-FR" b="1" dirty="0">
                <a:latin typeface="Tahoma" panose="020B0604030504040204" pitchFamily="34" charset="0"/>
                <a:ea typeface="Tahoma" panose="020B0604030504040204" pitchFamily="34" charset="0"/>
                <a:cs typeface="Tahoma" panose="020B0604030504040204" pitchFamily="34" charset="0"/>
              </a:rPr>
              <a:t>Si le salarié refuse, il est licencié pour motif individuel.</a:t>
            </a:r>
          </a:p>
          <a:p>
            <a:pPr marL="0" indent="0" algn="just">
              <a:buNone/>
            </a:pPr>
            <a:r>
              <a:rPr lang="fr-FR" b="1" dirty="0">
                <a:latin typeface="Tahoma" panose="020B0604030504040204" pitchFamily="34" charset="0"/>
                <a:ea typeface="Tahoma" panose="020B0604030504040204" pitchFamily="34" charset="0"/>
                <a:cs typeface="Tahoma" panose="020B0604030504040204" pitchFamily="34" charset="0"/>
              </a:rPr>
              <a:t>Idem pour 10 salariés qui refuseraient. Chacun pour motif individuel. </a:t>
            </a:r>
            <a:r>
              <a:rPr lang="fr-FR" dirty="0">
                <a:latin typeface="Tahoma" panose="020B0604030504040204" pitchFamily="34" charset="0"/>
                <a:ea typeface="Tahoma" panose="020B0604030504040204" pitchFamily="34" charset="0"/>
                <a:cs typeface="Tahoma" panose="020B0604030504040204" pitchFamily="34" charset="0"/>
              </a:rPr>
              <a:t>C’est à prendre ou à laisser.</a:t>
            </a:r>
          </a:p>
          <a:p>
            <a:pPr marL="0" indent="0" algn="just">
              <a:buNone/>
            </a:pPr>
            <a:r>
              <a:rPr lang="fr-FR" b="1" dirty="0">
                <a:solidFill>
                  <a:srgbClr val="FF0000"/>
                </a:solidFill>
                <a:latin typeface="Tahoma" panose="020B0604030504040204" pitchFamily="34" charset="0"/>
                <a:ea typeface="Tahoma" panose="020B0604030504040204" pitchFamily="34" charset="0"/>
                <a:cs typeface="Tahoma" panose="020B0604030504040204" pitchFamily="34" charset="0"/>
              </a:rPr>
              <a:t>L’accord s’impose de plein droit au contrat de travail du salarié, lequel peut refuser la modification de son contrat résultant de l’application de l’accord. Il dispose alors d’un mois pour adresser, par écrit, son refus à l’employeur. </a:t>
            </a:r>
          </a:p>
          <a:p>
            <a:pPr marL="0" indent="0" algn="just">
              <a:buNone/>
            </a:pPr>
            <a:r>
              <a:rPr lang="fr-FR" b="1" u="sng" dirty="0">
                <a:latin typeface="Tahoma" panose="020B0604030504040204" pitchFamily="34" charset="0"/>
                <a:ea typeface="Tahoma" panose="020B0604030504040204" pitchFamily="34" charset="0"/>
                <a:cs typeface="Tahoma" panose="020B0604030504040204" pitchFamily="34" charset="0"/>
              </a:rPr>
              <a:t>Prochaine étape </a:t>
            </a:r>
            <a:r>
              <a:rPr lang="fr-FR" b="1" dirty="0">
                <a:latin typeface="Tahoma" panose="020B0604030504040204" pitchFamily="34" charset="0"/>
                <a:ea typeface="Tahoma" panose="020B0604030504040204" pitchFamily="34" charset="0"/>
                <a:cs typeface="Tahoma" panose="020B0604030504040204" pitchFamily="34" charset="0"/>
              </a:rPr>
              <a:t>: le droit d’indemnisation du chômeur va changer !</a:t>
            </a:r>
          </a:p>
        </p:txBody>
      </p:sp>
    </p:spTree>
    <p:extLst>
      <p:ext uri="{BB962C8B-B14F-4D97-AF65-F5344CB8AC3E}">
        <p14:creationId xmlns:p14="http://schemas.microsoft.com/office/powerpoint/2010/main" val="27179191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DADF9D-8ED6-4488-B0D9-D78D2C8E9F0C}"/>
              </a:ext>
            </a:extLst>
          </p:cNvPr>
          <p:cNvSpPr>
            <a:spLocks noGrp="1"/>
          </p:cNvSpPr>
          <p:nvPr>
            <p:ph type="title"/>
          </p:nvPr>
        </p:nvSpPr>
        <p:spPr/>
        <p:txBody>
          <a:bodyPr/>
          <a:lstStyle/>
          <a:p>
            <a:pPr algn="ctr"/>
            <a:r>
              <a:rPr lang="fr-FR" b="1" dirty="0">
                <a:latin typeface="Tahoma" panose="020B0604030504040204" pitchFamily="34" charset="0"/>
                <a:ea typeface="Tahoma" panose="020B0604030504040204" pitchFamily="34" charset="0"/>
                <a:cs typeface="Tahoma" panose="020B0604030504040204" pitchFamily="34" charset="0"/>
              </a:rPr>
              <a:t>Primauté de l’accord d’entreprise (3)</a:t>
            </a:r>
            <a:endParaRPr lang="fr-FR" dirty="0"/>
          </a:p>
        </p:txBody>
      </p:sp>
      <p:sp>
        <p:nvSpPr>
          <p:cNvPr id="3" name="Espace réservé du contenu 2">
            <a:extLst>
              <a:ext uri="{FF2B5EF4-FFF2-40B4-BE49-F238E27FC236}">
                <a16:creationId xmlns:a16="http://schemas.microsoft.com/office/drawing/2014/main" id="{30518257-63CD-4023-8814-16C69332EACF}"/>
              </a:ext>
            </a:extLst>
          </p:cNvPr>
          <p:cNvSpPr>
            <a:spLocks noGrp="1"/>
          </p:cNvSpPr>
          <p:nvPr>
            <p:ph idx="1"/>
          </p:nvPr>
        </p:nvSpPr>
        <p:spPr>
          <a:xfrm>
            <a:off x="838200" y="1825625"/>
            <a:ext cx="10515600" cy="4667250"/>
          </a:xfrm>
        </p:spPr>
        <p:txBody>
          <a:bodyPr>
            <a:normAutofit fontScale="70000" lnSpcReduction="20000"/>
          </a:bodyPr>
          <a:lstStyle/>
          <a:p>
            <a:pPr marL="0" indent="0" algn="ctr">
              <a:buNone/>
            </a:pPr>
            <a:r>
              <a:rPr lang="fr-FR" b="1" dirty="0">
                <a:solidFill>
                  <a:srgbClr val="FF0000"/>
                </a:solidFill>
                <a:latin typeface="Tahoma" panose="020B0604030504040204" pitchFamily="34" charset="0"/>
                <a:ea typeface="Tahoma" panose="020B0604030504040204" pitchFamily="34" charset="0"/>
                <a:cs typeface="Tahoma" panose="020B0604030504040204" pitchFamily="34" charset="0"/>
              </a:rPr>
              <a:t>Délai pour contester un accord :</a:t>
            </a:r>
          </a:p>
          <a:p>
            <a:pPr marL="0" indent="0" algn="ctr">
              <a:buNone/>
            </a:pPr>
            <a:r>
              <a:rPr lang="fr-FR" b="1" u="sng" dirty="0">
                <a:solidFill>
                  <a:srgbClr val="FF0000"/>
                </a:solidFill>
                <a:latin typeface="Tahoma" panose="020B0604030504040204" pitchFamily="34" charset="0"/>
                <a:ea typeface="Tahoma" panose="020B0604030504040204" pitchFamily="34" charset="0"/>
                <a:cs typeface="Tahoma" panose="020B0604030504040204" pitchFamily="34" charset="0"/>
              </a:rPr>
              <a:t>Deux mois</a:t>
            </a:r>
          </a:p>
          <a:p>
            <a:pPr marL="0" indent="0" algn="just">
              <a:buNone/>
            </a:pPr>
            <a:r>
              <a:rPr lang="fr-FR" sz="3100" b="1" u="sng" dirty="0">
                <a:latin typeface="Tahoma" panose="020B0604030504040204" pitchFamily="34" charset="0"/>
                <a:ea typeface="Tahoma" panose="020B0604030504040204" pitchFamily="34" charset="0"/>
                <a:cs typeface="Tahoma" panose="020B0604030504040204" pitchFamily="34" charset="0"/>
              </a:rPr>
              <a:t>pour les accords d’entreprise</a:t>
            </a:r>
          </a:p>
          <a:p>
            <a:pPr marL="0" indent="0" algn="just">
              <a:buNone/>
            </a:pPr>
            <a:r>
              <a:rPr lang="fr-FR" sz="3100" dirty="0">
                <a:latin typeface="Tahoma" panose="020B0604030504040204" pitchFamily="34" charset="0"/>
                <a:ea typeface="Tahoma" panose="020B0604030504040204" pitchFamily="34" charset="0"/>
                <a:cs typeface="Tahoma" panose="020B0604030504040204" pitchFamily="34" charset="0"/>
              </a:rPr>
              <a:t>-  soit de la procédure de  notification du texte aux organisations syndicales disposant d’une section syndicale, </a:t>
            </a:r>
          </a:p>
          <a:p>
            <a:pPr marL="0" indent="0" algn="just">
              <a:buNone/>
            </a:pPr>
            <a:r>
              <a:rPr lang="fr-FR" sz="3100" dirty="0">
                <a:latin typeface="Tahoma" panose="020B0604030504040204" pitchFamily="34" charset="0"/>
                <a:ea typeface="Tahoma" panose="020B0604030504040204" pitchFamily="34" charset="0"/>
                <a:cs typeface="Tahoma" panose="020B0604030504040204" pitchFamily="34" charset="0"/>
              </a:rPr>
              <a:t>- soit de la date de publication de l’accord dans la base de données nationale prévue par la loi travail ;</a:t>
            </a:r>
          </a:p>
          <a:p>
            <a:pPr marL="0" indent="0">
              <a:buNone/>
            </a:pPr>
            <a:r>
              <a:rPr lang="fr-FR" sz="3100" b="1" u="sng" dirty="0">
                <a:latin typeface="Tahoma" panose="020B0604030504040204" pitchFamily="34" charset="0"/>
                <a:ea typeface="Tahoma" panose="020B0604030504040204" pitchFamily="34" charset="0"/>
                <a:cs typeface="Tahoma" panose="020B0604030504040204" pitchFamily="34" charset="0"/>
              </a:rPr>
              <a:t>pour les accords de branche</a:t>
            </a:r>
            <a:r>
              <a:rPr lang="fr-FR" sz="3100" dirty="0">
                <a:latin typeface="Tahoma" panose="020B0604030504040204" pitchFamily="34" charset="0"/>
                <a:ea typeface="Tahoma" panose="020B0604030504040204" pitchFamily="34" charset="0"/>
                <a:cs typeface="Tahoma" panose="020B0604030504040204" pitchFamily="34" charset="0"/>
              </a:rPr>
              <a:t> </a:t>
            </a:r>
          </a:p>
          <a:p>
            <a:pPr marL="0" indent="0" algn="just">
              <a:buNone/>
            </a:pPr>
            <a:r>
              <a:rPr lang="fr-FR" sz="3100" dirty="0">
                <a:latin typeface="Tahoma" panose="020B0604030504040204" pitchFamily="34" charset="0"/>
                <a:ea typeface="Tahoma" panose="020B0604030504040204" pitchFamily="34" charset="0"/>
                <a:cs typeface="Tahoma" panose="020B0604030504040204" pitchFamily="34" charset="0"/>
              </a:rPr>
              <a:t>de leur date de publicité dans la base nationale. Toutefois, demeurent applicables les délais fixés par des dispositions spécifiques du Code  (3 mois pour les accords de méthode, 2 mois pour les accords PSE le délai débutant pour l’employeur à compter de la notification de la décision de validation ou d’homologation et pour les syndicats à compter de la date à laquelle cette décision est portée à leur connaissance).</a:t>
            </a:r>
          </a:p>
          <a:p>
            <a:pPr marL="0" indent="0" algn="just">
              <a:buNone/>
            </a:pPr>
            <a:r>
              <a:rPr lang="fr-FR" sz="3100" dirty="0">
                <a:latin typeface="Tahoma" panose="020B0604030504040204" pitchFamily="34" charset="0"/>
                <a:ea typeface="Tahoma" panose="020B0604030504040204" pitchFamily="34" charset="0"/>
                <a:cs typeface="Tahoma" panose="020B0604030504040204" pitchFamily="34" charset="0"/>
              </a:rPr>
              <a:t>PSE : Plan de sauvegarde de l’emploi</a:t>
            </a:r>
          </a:p>
          <a:p>
            <a:pPr marL="0" indent="0" algn="just">
              <a:buNone/>
            </a:pPr>
            <a:endParaRPr lang="fr-FR" b="1" u="sng"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0289786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DADF9D-8ED6-4488-B0D9-D78D2C8E9F0C}"/>
              </a:ext>
            </a:extLst>
          </p:cNvPr>
          <p:cNvSpPr>
            <a:spLocks noGrp="1"/>
          </p:cNvSpPr>
          <p:nvPr>
            <p:ph type="title"/>
          </p:nvPr>
        </p:nvSpPr>
        <p:spPr/>
        <p:txBody>
          <a:bodyPr/>
          <a:lstStyle/>
          <a:p>
            <a:pPr algn="ctr"/>
            <a:r>
              <a:rPr lang="fr-FR" b="1" dirty="0">
                <a:latin typeface="Tahoma" panose="020B0604030504040204" pitchFamily="34" charset="0"/>
                <a:ea typeface="Tahoma" panose="020B0604030504040204" pitchFamily="34" charset="0"/>
                <a:cs typeface="Tahoma" panose="020B0604030504040204" pitchFamily="34" charset="0"/>
              </a:rPr>
              <a:t>Primauté de l’accord d’entreprise (3)</a:t>
            </a:r>
            <a:endParaRPr lang="fr-FR" dirty="0"/>
          </a:p>
        </p:txBody>
      </p:sp>
      <p:sp>
        <p:nvSpPr>
          <p:cNvPr id="3" name="Espace réservé du contenu 2">
            <a:extLst>
              <a:ext uri="{FF2B5EF4-FFF2-40B4-BE49-F238E27FC236}">
                <a16:creationId xmlns:a16="http://schemas.microsoft.com/office/drawing/2014/main" id="{30518257-63CD-4023-8814-16C69332EACF}"/>
              </a:ext>
            </a:extLst>
          </p:cNvPr>
          <p:cNvSpPr>
            <a:spLocks noGrp="1"/>
          </p:cNvSpPr>
          <p:nvPr>
            <p:ph idx="1"/>
          </p:nvPr>
        </p:nvSpPr>
        <p:spPr>
          <a:xfrm>
            <a:off x="838200" y="1825625"/>
            <a:ext cx="10515600" cy="4667250"/>
          </a:xfrm>
        </p:spPr>
        <p:txBody>
          <a:bodyPr>
            <a:normAutofit/>
          </a:bodyPr>
          <a:lstStyle/>
          <a:p>
            <a:pPr marL="0" indent="0" algn="ctr">
              <a:buNone/>
            </a:pPr>
            <a:r>
              <a:rPr lang="fr-FR" b="1" dirty="0">
                <a:solidFill>
                  <a:srgbClr val="FF0000"/>
                </a:solidFill>
                <a:latin typeface="Tahoma" panose="020B0604030504040204" pitchFamily="34" charset="0"/>
                <a:ea typeface="Tahoma" panose="020B0604030504040204" pitchFamily="34" charset="0"/>
                <a:cs typeface="Tahoma" panose="020B0604030504040204" pitchFamily="34" charset="0"/>
              </a:rPr>
              <a:t>Délai pour contester un accord :</a:t>
            </a:r>
          </a:p>
          <a:p>
            <a:pPr marL="0" indent="0" algn="ctr">
              <a:buNone/>
            </a:pPr>
            <a:r>
              <a:rPr lang="fr-FR" b="1" u="sng" dirty="0">
                <a:solidFill>
                  <a:srgbClr val="FF0000"/>
                </a:solidFill>
                <a:latin typeface="Tahoma" panose="020B0604030504040204" pitchFamily="34" charset="0"/>
                <a:ea typeface="Tahoma" panose="020B0604030504040204" pitchFamily="34" charset="0"/>
                <a:cs typeface="Tahoma" panose="020B0604030504040204" pitchFamily="34" charset="0"/>
              </a:rPr>
              <a:t>Deux mois</a:t>
            </a:r>
          </a:p>
          <a:p>
            <a:pPr marL="0" indent="0" algn="just">
              <a:buNone/>
            </a:pPr>
            <a:r>
              <a:rPr lang="fr-FR" b="1" dirty="0">
                <a:latin typeface="Tahoma" panose="020B0604030504040204" pitchFamily="34" charset="0"/>
                <a:ea typeface="Tahoma" panose="020B0604030504040204" pitchFamily="34" charset="0"/>
                <a:cs typeface="Tahoma" panose="020B0604030504040204" pitchFamily="34" charset="0"/>
              </a:rPr>
              <a:t>Il faut compter 12 à 18 mois pour un procès. Si le jugement est en faveur du salarié, le salarié a donc le droit de récupérer ce qu’il n’a pas eu. </a:t>
            </a:r>
          </a:p>
          <a:p>
            <a:pPr marL="0" indent="0" algn="just">
              <a:buNone/>
            </a:pPr>
            <a:r>
              <a:rPr lang="fr-FR" b="1" dirty="0">
                <a:latin typeface="Tahoma" panose="020B0604030504040204" pitchFamily="34" charset="0"/>
                <a:ea typeface="Tahoma" panose="020B0604030504040204" pitchFamily="34" charset="0"/>
                <a:cs typeface="Tahoma" panose="020B0604030504040204" pitchFamily="34" charset="0"/>
              </a:rPr>
              <a:t>Toutefois le juge peut </a:t>
            </a:r>
          </a:p>
          <a:p>
            <a:pPr marL="0" indent="0" algn="just">
              <a:buNone/>
            </a:pPr>
            <a:r>
              <a:rPr lang="fr-FR" b="1" dirty="0">
                <a:latin typeface="Tahoma" panose="020B0604030504040204" pitchFamily="34" charset="0"/>
                <a:ea typeface="Tahoma" panose="020B0604030504040204" pitchFamily="34" charset="0"/>
                <a:cs typeface="Tahoma" panose="020B0604030504040204" pitchFamily="34" charset="0"/>
              </a:rPr>
              <a:t>- Soit décider que l’ouvrier ne récupère pas le manque à gagner subi dans le passé c’est-à-dire pendant ces 12 à 18 mois car </a:t>
            </a:r>
            <a:r>
              <a:rPr lang="fr-FR" b="1" u="sng" dirty="0">
                <a:solidFill>
                  <a:srgbClr val="FF0000"/>
                </a:solidFill>
                <a:latin typeface="Tahoma" panose="020B0604030504040204" pitchFamily="34" charset="0"/>
                <a:ea typeface="Tahoma" panose="020B0604030504040204" pitchFamily="34" charset="0"/>
                <a:cs typeface="Tahoma" panose="020B0604030504040204" pitchFamily="34" charset="0"/>
              </a:rPr>
              <a:t>l’employeur a droit à l’erreur </a:t>
            </a:r>
          </a:p>
          <a:p>
            <a:pPr marL="0" indent="0" algn="just">
              <a:buNone/>
            </a:pPr>
            <a:r>
              <a:rPr lang="fr-FR" b="1" dirty="0">
                <a:latin typeface="Tahoma" panose="020B0604030504040204" pitchFamily="34" charset="0"/>
                <a:ea typeface="Tahoma" panose="020B0604030504040204" pitchFamily="34" charset="0"/>
                <a:cs typeface="Tahoma" panose="020B0604030504040204" pitchFamily="34" charset="0"/>
              </a:rPr>
              <a:t>- Soit alors moduler.</a:t>
            </a:r>
            <a:endParaRPr lang="fr-FR" dirty="0">
              <a:latin typeface="Tahoma" panose="020B0604030504040204" pitchFamily="34" charset="0"/>
              <a:ea typeface="Tahoma" panose="020B0604030504040204" pitchFamily="34" charset="0"/>
              <a:cs typeface="Tahoma" panose="020B0604030504040204" pitchFamily="34" charset="0"/>
            </a:endParaRPr>
          </a:p>
          <a:p>
            <a:pPr marL="0" indent="0" algn="just">
              <a:buNone/>
            </a:pPr>
            <a:endParaRPr lang="fr-FR" b="1" u="sng"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8823898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DADF9D-8ED6-4488-B0D9-D78D2C8E9F0C}"/>
              </a:ext>
            </a:extLst>
          </p:cNvPr>
          <p:cNvSpPr>
            <a:spLocks noGrp="1"/>
          </p:cNvSpPr>
          <p:nvPr>
            <p:ph type="title"/>
          </p:nvPr>
        </p:nvSpPr>
        <p:spPr/>
        <p:txBody>
          <a:bodyPr/>
          <a:lstStyle/>
          <a:p>
            <a:pPr algn="ctr"/>
            <a:r>
              <a:rPr lang="fr-FR" b="1" dirty="0">
                <a:latin typeface="Tahoma" panose="020B0604030504040204" pitchFamily="34" charset="0"/>
                <a:ea typeface="Tahoma" panose="020B0604030504040204" pitchFamily="34" charset="0"/>
                <a:cs typeface="Tahoma" panose="020B0604030504040204" pitchFamily="34" charset="0"/>
              </a:rPr>
              <a:t>Primauté de l’accord d’entreprise (3)</a:t>
            </a:r>
            <a:endParaRPr lang="fr-FR" dirty="0"/>
          </a:p>
        </p:txBody>
      </p:sp>
      <p:sp>
        <p:nvSpPr>
          <p:cNvPr id="3" name="Espace réservé du contenu 2">
            <a:extLst>
              <a:ext uri="{FF2B5EF4-FFF2-40B4-BE49-F238E27FC236}">
                <a16:creationId xmlns:a16="http://schemas.microsoft.com/office/drawing/2014/main" id="{30518257-63CD-4023-8814-16C69332EACF}"/>
              </a:ext>
            </a:extLst>
          </p:cNvPr>
          <p:cNvSpPr>
            <a:spLocks noGrp="1"/>
          </p:cNvSpPr>
          <p:nvPr>
            <p:ph idx="1"/>
          </p:nvPr>
        </p:nvSpPr>
        <p:spPr>
          <a:xfrm>
            <a:off x="838200" y="1825625"/>
            <a:ext cx="10515600" cy="4667250"/>
          </a:xfrm>
        </p:spPr>
        <p:txBody>
          <a:bodyPr>
            <a:normAutofit/>
          </a:bodyPr>
          <a:lstStyle/>
          <a:p>
            <a:pPr marL="0" indent="0" algn="ctr">
              <a:buNone/>
            </a:pPr>
            <a:r>
              <a:rPr lang="fr-FR" b="1" dirty="0">
                <a:solidFill>
                  <a:srgbClr val="FF0000"/>
                </a:solidFill>
                <a:latin typeface="Tahoma" panose="020B0604030504040204" pitchFamily="34" charset="0"/>
                <a:ea typeface="Tahoma" panose="020B0604030504040204" pitchFamily="34" charset="0"/>
                <a:cs typeface="Tahoma" panose="020B0604030504040204" pitchFamily="34" charset="0"/>
              </a:rPr>
              <a:t>Si aucun syndicat n’a contesté l’accord</a:t>
            </a:r>
          </a:p>
          <a:p>
            <a:pPr marL="0" indent="0">
              <a:buNone/>
            </a:pPr>
            <a:endParaRPr lang="fr-FR"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marL="0" indent="0" algn="ctr">
              <a:buNone/>
            </a:pPr>
            <a:r>
              <a:rPr lang="fr-FR" b="1" dirty="0">
                <a:latin typeface="Tahoma" panose="020B0604030504040204" pitchFamily="34" charset="0"/>
                <a:ea typeface="Tahoma" panose="020B0604030504040204" pitchFamily="34" charset="0"/>
                <a:cs typeface="Tahoma" panose="020B0604030504040204" pitchFamily="34" charset="0"/>
              </a:rPr>
              <a:t>Le salarié peut quand même aller au Prud’hommes </a:t>
            </a:r>
          </a:p>
          <a:p>
            <a:pPr marL="0" indent="0" algn="ctr">
              <a:buNone/>
            </a:pPr>
            <a:r>
              <a:rPr lang="fr-FR" b="1" dirty="0">
                <a:latin typeface="Tahoma" panose="020B0604030504040204" pitchFamily="34" charset="0"/>
                <a:ea typeface="Tahoma" panose="020B0604030504040204" pitchFamily="34" charset="0"/>
                <a:cs typeface="Tahoma" panose="020B0604030504040204" pitchFamily="34" charset="0"/>
              </a:rPr>
              <a:t>mais en attendant </a:t>
            </a:r>
          </a:p>
          <a:p>
            <a:pPr marL="0" indent="0" algn="ctr">
              <a:buNone/>
            </a:pPr>
            <a:r>
              <a:rPr lang="fr-FR" b="1" dirty="0">
                <a:latin typeface="Tahoma" panose="020B0604030504040204" pitchFamily="34" charset="0"/>
                <a:ea typeface="Tahoma" panose="020B0604030504040204" pitchFamily="34" charset="0"/>
                <a:cs typeface="Tahoma" panose="020B0604030504040204" pitchFamily="34" charset="0"/>
              </a:rPr>
              <a:t>l’accord s’applique.</a:t>
            </a:r>
          </a:p>
          <a:p>
            <a:pPr marL="0" indent="0" algn="ctr">
              <a:buNone/>
            </a:pPr>
            <a:endParaRPr lang="fr-FR" b="1" dirty="0">
              <a:latin typeface="Tahoma" panose="020B0604030504040204" pitchFamily="34" charset="0"/>
              <a:ea typeface="Tahoma" panose="020B0604030504040204" pitchFamily="34" charset="0"/>
              <a:cs typeface="Tahoma" panose="020B0604030504040204" pitchFamily="34" charset="0"/>
            </a:endParaRPr>
          </a:p>
          <a:p>
            <a:pPr marL="0" indent="0" algn="ctr">
              <a:buNone/>
            </a:pPr>
            <a:endParaRPr lang="fr-FR"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marL="0" indent="0" algn="ctr">
              <a:buNone/>
            </a:pPr>
            <a:r>
              <a:rPr lang="fr-FR" b="1" dirty="0">
                <a:solidFill>
                  <a:srgbClr val="FF0000"/>
                </a:solidFill>
                <a:latin typeface="Tahoma" panose="020B0604030504040204" pitchFamily="34" charset="0"/>
                <a:ea typeface="Tahoma" panose="020B0604030504040204" pitchFamily="34" charset="0"/>
                <a:cs typeface="Tahoma" panose="020B0604030504040204" pitchFamily="34" charset="0"/>
              </a:rPr>
              <a:t>A bien verrouiller les accords majoritaires</a:t>
            </a:r>
          </a:p>
        </p:txBody>
      </p:sp>
      <p:pic>
        <p:nvPicPr>
          <p:cNvPr id="4" name="Image 3">
            <a:extLst>
              <a:ext uri="{FF2B5EF4-FFF2-40B4-BE49-F238E27FC236}">
                <a16:creationId xmlns:a16="http://schemas.microsoft.com/office/drawing/2014/main" id="{F41371EF-5A42-4F07-ADE0-D8A90E95BAED}"/>
              </a:ext>
            </a:extLst>
          </p:cNvPr>
          <p:cNvPicPr/>
          <p:nvPr/>
        </p:nvPicPr>
        <p:blipFill>
          <a:blip r:embed="rId2"/>
          <a:stretch>
            <a:fillRect/>
          </a:stretch>
        </p:blipFill>
        <p:spPr>
          <a:xfrm>
            <a:off x="5453738" y="4464618"/>
            <a:ext cx="769620" cy="769620"/>
          </a:xfrm>
          <a:prstGeom prst="rect">
            <a:avLst/>
          </a:prstGeom>
        </p:spPr>
      </p:pic>
    </p:spTree>
    <p:extLst>
      <p:ext uri="{BB962C8B-B14F-4D97-AF65-F5344CB8AC3E}">
        <p14:creationId xmlns:p14="http://schemas.microsoft.com/office/powerpoint/2010/main" val="39959387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DADF9D-8ED6-4488-B0D9-D78D2C8E9F0C}"/>
              </a:ext>
            </a:extLst>
          </p:cNvPr>
          <p:cNvSpPr>
            <a:spLocks noGrp="1"/>
          </p:cNvSpPr>
          <p:nvPr>
            <p:ph type="title"/>
          </p:nvPr>
        </p:nvSpPr>
        <p:spPr/>
        <p:txBody>
          <a:bodyPr/>
          <a:lstStyle/>
          <a:p>
            <a:pPr algn="ctr"/>
            <a:r>
              <a:rPr lang="fr-FR" b="1" dirty="0">
                <a:latin typeface="Tahoma" panose="020B0604030504040204" pitchFamily="34" charset="0"/>
                <a:ea typeface="Tahoma" panose="020B0604030504040204" pitchFamily="34" charset="0"/>
                <a:cs typeface="Tahoma" panose="020B0604030504040204" pitchFamily="34" charset="0"/>
              </a:rPr>
              <a:t>Primauté de l’accord d’entreprise (3)</a:t>
            </a:r>
            <a:endParaRPr lang="fr-FR" dirty="0"/>
          </a:p>
        </p:txBody>
      </p:sp>
      <p:sp>
        <p:nvSpPr>
          <p:cNvPr id="3" name="Espace réservé du contenu 2">
            <a:extLst>
              <a:ext uri="{FF2B5EF4-FFF2-40B4-BE49-F238E27FC236}">
                <a16:creationId xmlns:a16="http://schemas.microsoft.com/office/drawing/2014/main" id="{30518257-63CD-4023-8814-16C69332EACF}"/>
              </a:ext>
            </a:extLst>
          </p:cNvPr>
          <p:cNvSpPr>
            <a:spLocks noGrp="1"/>
          </p:cNvSpPr>
          <p:nvPr>
            <p:ph idx="1"/>
          </p:nvPr>
        </p:nvSpPr>
        <p:spPr>
          <a:xfrm>
            <a:off x="838200" y="1825625"/>
            <a:ext cx="10515600" cy="4667250"/>
          </a:xfrm>
        </p:spPr>
        <p:txBody>
          <a:bodyPr>
            <a:normAutofit fontScale="70000" lnSpcReduction="20000"/>
          </a:bodyPr>
          <a:lstStyle/>
          <a:p>
            <a:pPr marL="0" indent="0" algn="ctr">
              <a:buNone/>
            </a:pPr>
            <a:r>
              <a:rPr lang="fr-FR" b="1" dirty="0">
                <a:solidFill>
                  <a:srgbClr val="FF0000"/>
                </a:solidFill>
                <a:latin typeface="Tahoma" panose="020B0604030504040204" pitchFamily="34" charset="0"/>
                <a:ea typeface="Tahoma" panose="020B0604030504040204" pitchFamily="34" charset="0"/>
                <a:cs typeface="Tahoma" panose="020B0604030504040204" pitchFamily="34" charset="0"/>
              </a:rPr>
              <a:t>Tous les accords d’entreprise vont passer au </a:t>
            </a:r>
          </a:p>
          <a:p>
            <a:pPr marL="0" indent="0" algn="ctr">
              <a:buNone/>
            </a:pPr>
            <a:r>
              <a:rPr lang="fr-FR" b="1" dirty="0">
                <a:solidFill>
                  <a:srgbClr val="FF0000"/>
                </a:solidFill>
                <a:latin typeface="Tahoma" panose="020B0604030504040204" pitchFamily="34" charset="0"/>
                <a:ea typeface="Tahoma" panose="020B0604030504040204" pitchFamily="34" charset="0"/>
                <a:cs typeface="Tahoma" panose="020B0604030504040204" pitchFamily="34" charset="0"/>
              </a:rPr>
              <a:t>régime majoritaire. </a:t>
            </a:r>
          </a:p>
          <a:p>
            <a:pPr marL="0" indent="0" algn="just">
              <a:buNone/>
            </a:pPr>
            <a:endParaRPr lang="fr-FR" dirty="0">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fr-FR" sz="3100" b="1" u="sng" dirty="0">
                <a:latin typeface="Tahoma" panose="020B0604030504040204" pitchFamily="34" charset="0"/>
                <a:ea typeface="Tahoma" panose="020B0604030504040204" pitchFamily="34" charset="0"/>
                <a:cs typeface="Tahoma" panose="020B0604030504040204" pitchFamily="34" charset="0"/>
              </a:rPr>
              <a:t>Actuellement</a:t>
            </a:r>
            <a:r>
              <a:rPr lang="fr-FR" sz="3100" dirty="0">
                <a:latin typeface="Tahoma" panose="020B0604030504040204" pitchFamily="34" charset="0"/>
                <a:ea typeface="Tahoma" panose="020B0604030504040204" pitchFamily="34" charset="0"/>
                <a:cs typeface="Tahoma" panose="020B0604030504040204" pitchFamily="34" charset="0"/>
              </a:rPr>
              <a:t>, sauf exception, un accord collectif devait être signé par des syndicats représentants au moins 30% des suffrages exprimés au 1</a:t>
            </a:r>
            <a:r>
              <a:rPr lang="fr-FR" sz="3100" baseline="30000" dirty="0">
                <a:latin typeface="Tahoma" panose="020B0604030504040204" pitchFamily="34" charset="0"/>
                <a:ea typeface="Tahoma" panose="020B0604030504040204" pitchFamily="34" charset="0"/>
                <a:cs typeface="Tahoma" panose="020B0604030504040204" pitchFamily="34" charset="0"/>
              </a:rPr>
              <a:t>er</a:t>
            </a:r>
            <a:r>
              <a:rPr lang="fr-FR" sz="3100" dirty="0">
                <a:latin typeface="Tahoma" panose="020B0604030504040204" pitchFamily="34" charset="0"/>
                <a:ea typeface="Tahoma" panose="020B0604030504040204" pitchFamily="34" charset="0"/>
                <a:cs typeface="Tahoma" panose="020B0604030504040204" pitchFamily="34" charset="0"/>
              </a:rPr>
              <a:t> tour des dernières élections professionnelles et ne pas faire l’objet d’une opposition par des syndicats majoritaires.</a:t>
            </a:r>
          </a:p>
          <a:p>
            <a:pPr marL="0" indent="0" fontAlgn="t">
              <a:buNone/>
            </a:pPr>
            <a:r>
              <a:rPr lang="fr-FR" sz="3100" b="1" u="sng" dirty="0">
                <a:latin typeface="Tahoma" panose="020B0604030504040204" pitchFamily="34" charset="0"/>
                <a:ea typeface="Tahoma" panose="020B0604030504040204" pitchFamily="34" charset="0"/>
                <a:cs typeface="Tahoma" panose="020B0604030504040204" pitchFamily="34" charset="0"/>
              </a:rPr>
              <a:t>Demain</a:t>
            </a:r>
            <a:r>
              <a:rPr lang="fr-FR" sz="3100" dirty="0">
                <a:latin typeface="Tahoma" panose="020B0604030504040204" pitchFamily="34" charset="0"/>
                <a:ea typeface="Tahoma" panose="020B0604030504040204" pitchFamily="34" charset="0"/>
                <a:cs typeface="Tahoma" panose="020B0604030504040204" pitchFamily="34" charset="0"/>
              </a:rPr>
              <a:t>, Il devra être signé par des syndicats représentatifs ayant recueilli plus de 50% des suffrages exprimés en faveur d’organisations représentatives au 1</a:t>
            </a:r>
            <a:r>
              <a:rPr lang="fr-FR" sz="3100" baseline="30000" dirty="0">
                <a:latin typeface="Tahoma" panose="020B0604030504040204" pitchFamily="34" charset="0"/>
                <a:ea typeface="Tahoma" panose="020B0604030504040204" pitchFamily="34" charset="0"/>
                <a:cs typeface="Tahoma" panose="020B0604030504040204" pitchFamily="34" charset="0"/>
              </a:rPr>
              <a:t>er </a:t>
            </a:r>
            <a:r>
              <a:rPr lang="fr-FR" sz="3100" dirty="0">
                <a:latin typeface="Tahoma" panose="020B0604030504040204" pitchFamily="34" charset="0"/>
                <a:ea typeface="Tahoma" panose="020B0604030504040204" pitchFamily="34" charset="0"/>
                <a:cs typeface="Tahoma" panose="020B0604030504040204" pitchFamily="34" charset="0"/>
              </a:rPr>
              <a:t> tour des dernières élections professionnelles.</a:t>
            </a:r>
          </a:p>
          <a:p>
            <a:pPr marL="0" indent="0" fontAlgn="t">
              <a:buNone/>
            </a:pPr>
            <a:r>
              <a:rPr lang="fr-FR" sz="3100" dirty="0">
                <a:latin typeface="Tahoma" panose="020B0604030504040204" pitchFamily="34" charset="0"/>
                <a:ea typeface="Tahoma" panose="020B0604030504040204" pitchFamily="34" charset="0"/>
                <a:cs typeface="Tahoma" panose="020B0604030504040204" pitchFamily="34" charset="0"/>
              </a:rPr>
              <a:t>Plus d’opposition possible puisque majoritaire.</a:t>
            </a:r>
          </a:p>
          <a:p>
            <a:pPr marL="0" indent="0" fontAlgn="t">
              <a:buNone/>
            </a:pPr>
            <a:r>
              <a:rPr lang="fr-FR" sz="3200" dirty="0">
                <a:latin typeface="Tahoma" panose="020B0604030504040204" pitchFamily="34" charset="0"/>
                <a:ea typeface="Tahoma" panose="020B0604030504040204" pitchFamily="34" charset="0"/>
                <a:cs typeface="Tahoma" panose="020B0604030504040204" pitchFamily="34" charset="0"/>
              </a:rPr>
              <a:t>L’accord peut être signé par des élu(e)s titulaires représentant la majorité des suffrages exprimés au premier tour des dernières élections.</a:t>
            </a:r>
            <a:endParaRPr lang="fr-FR" sz="3100" dirty="0">
              <a:latin typeface="Tahoma" panose="020B0604030504040204" pitchFamily="34" charset="0"/>
              <a:ea typeface="Tahoma" panose="020B0604030504040204" pitchFamily="34" charset="0"/>
              <a:cs typeface="Tahoma" panose="020B0604030504040204" pitchFamily="34" charset="0"/>
            </a:endParaRPr>
          </a:p>
          <a:p>
            <a:pPr marL="0" indent="0" algn="ctr" fontAlgn="t">
              <a:buNone/>
            </a:pPr>
            <a:r>
              <a:rPr lang="fr-FR" b="1" dirty="0">
                <a:solidFill>
                  <a:srgbClr val="FF0000"/>
                </a:solidFill>
                <a:latin typeface="Tahoma" panose="020B0604030504040204" pitchFamily="34" charset="0"/>
                <a:ea typeface="Tahoma" panose="020B0604030504040204" pitchFamily="34" charset="0"/>
                <a:cs typeface="Tahoma" panose="020B0604030504040204" pitchFamily="34" charset="0"/>
              </a:rPr>
              <a:t>Cependant</a:t>
            </a:r>
          </a:p>
          <a:p>
            <a:pPr marL="0" indent="0" algn="just">
              <a:buNone/>
            </a:pPr>
            <a:r>
              <a:rPr lang="fr-FR" dirty="0"/>
              <a:t> </a:t>
            </a:r>
            <a:endParaRPr lang="fr-FR"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pic>
        <p:nvPicPr>
          <p:cNvPr id="6" name="Image 5">
            <a:extLst>
              <a:ext uri="{FF2B5EF4-FFF2-40B4-BE49-F238E27FC236}">
                <a16:creationId xmlns:a16="http://schemas.microsoft.com/office/drawing/2014/main" id="{7DF9F612-183B-44D4-8CA6-225E28DCA0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46520" y="1825625"/>
            <a:ext cx="553329" cy="512958"/>
          </a:xfrm>
          <a:prstGeom prst="rect">
            <a:avLst/>
          </a:prstGeom>
        </p:spPr>
      </p:pic>
    </p:spTree>
    <p:extLst>
      <p:ext uri="{BB962C8B-B14F-4D97-AF65-F5344CB8AC3E}">
        <p14:creationId xmlns:p14="http://schemas.microsoft.com/office/powerpoint/2010/main" val="42780710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DADF9D-8ED6-4488-B0D9-D78D2C8E9F0C}"/>
              </a:ext>
            </a:extLst>
          </p:cNvPr>
          <p:cNvSpPr>
            <a:spLocks noGrp="1"/>
          </p:cNvSpPr>
          <p:nvPr>
            <p:ph type="title"/>
          </p:nvPr>
        </p:nvSpPr>
        <p:spPr/>
        <p:txBody>
          <a:bodyPr/>
          <a:lstStyle/>
          <a:p>
            <a:pPr algn="ctr"/>
            <a:r>
              <a:rPr lang="fr-FR" b="1" dirty="0">
                <a:latin typeface="Tahoma" panose="020B0604030504040204" pitchFamily="34" charset="0"/>
                <a:ea typeface="Tahoma" panose="020B0604030504040204" pitchFamily="34" charset="0"/>
                <a:cs typeface="Tahoma" panose="020B0604030504040204" pitchFamily="34" charset="0"/>
              </a:rPr>
              <a:t>Primauté de l’accord d’entreprise (3)</a:t>
            </a:r>
            <a:endParaRPr lang="fr-FR" dirty="0"/>
          </a:p>
        </p:txBody>
      </p:sp>
      <p:sp>
        <p:nvSpPr>
          <p:cNvPr id="3" name="Espace réservé du contenu 2">
            <a:extLst>
              <a:ext uri="{FF2B5EF4-FFF2-40B4-BE49-F238E27FC236}">
                <a16:creationId xmlns:a16="http://schemas.microsoft.com/office/drawing/2014/main" id="{30518257-63CD-4023-8814-16C69332EACF}"/>
              </a:ext>
            </a:extLst>
          </p:cNvPr>
          <p:cNvSpPr>
            <a:spLocks noGrp="1"/>
          </p:cNvSpPr>
          <p:nvPr>
            <p:ph idx="1"/>
          </p:nvPr>
        </p:nvSpPr>
        <p:spPr>
          <a:xfrm>
            <a:off x="838200" y="1825625"/>
            <a:ext cx="10515600" cy="4667250"/>
          </a:xfrm>
        </p:spPr>
        <p:txBody>
          <a:bodyPr>
            <a:normAutofit fontScale="92500" lnSpcReduction="20000"/>
          </a:bodyPr>
          <a:lstStyle/>
          <a:p>
            <a:pPr marL="0" indent="0" algn="ctr">
              <a:buNone/>
            </a:pPr>
            <a:r>
              <a:rPr lang="fr-FR" b="1" dirty="0">
                <a:solidFill>
                  <a:srgbClr val="FF0000"/>
                </a:solidFill>
                <a:latin typeface="Tahoma" panose="020B0604030504040204" pitchFamily="34" charset="0"/>
                <a:ea typeface="Tahoma" panose="020B0604030504040204" pitchFamily="34" charset="0"/>
                <a:cs typeface="Tahoma" panose="020B0604030504040204" pitchFamily="34" charset="0"/>
              </a:rPr>
              <a:t>Tous les accords d’entreprise vont passer au </a:t>
            </a:r>
          </a:p>
          <a:p>
            <a:pPr marL="0" indent="0" algn="ctr">
              <a:buNone/>
            </a:pPr>
            <a:r>
              <a:rPr lang="fr-FR" b="1" dirty="0">
                <a:solidFill>
                  <a:srgbClr val="FF0000"/>
                </a:solidFill>
                <a:latin typeface="Tahoma" panose="020B0604030504040204" pitchFamily="34" charset="0"/>
                <a:ea typeface="Tahoma" panose="020B0604030504040204" pitchFamily="34" charset="0"/>
                <a:cs typeface="Tahoma" panose="020B0604030504040204" pitchFamily="34" charset="0"/>
              </a:rPr>
              <a:t>régime majoritaire. </a:t>
            </a:r>
          </a:p>
          <a:p>
            <a:pPr marL="0" indent="0" algn="just">
              <a:buNone/>
            </a:pPr>
            <a:r>
              <a:rPr lang="fr-FR" b="1" dirty="0">
                <a:latin typeface="Tahoma" panose="020B0604030504040204" pitchFamily="34" charset="0"/>
                <a:ea typeface="Tahoma" panose="020B0604030504040204" pitchFamily="34" charset="0"/>
                <a:cs typeface="Tahoma" panose="020B0604030504040204" pitchFamily="34" charset="0"/>
              </a:rPr>
              <a:t>Non possibilité d’un rattrapage d’un accord minoritaire. </a:t>
            </a:r>
          </a:p>
          <a:p>
            <a:pPr marL="0" indent="0" algn="just">
              <a:buNone/>
            </a:pPr>
            <a:r>
              <a:rPr lang="fr-FR" dirty="0">
                <a:latin typeface="Tahoma" panose="020B0604030504040204" pitchFamily="34" charset="0"/>
                <a:ea typeface="Tahoma" panose="020B0604030504040204" pitchFamily="34" charset="0"/>
                <a:cs typeface="Tahoma" panose="020B0604030504040204" pitchFamily="34" charset="0"/>
              </a:rPr>
              <a:t>À défaut de représenter plus de 50 % des voix, les syndicats signataires ont la possibilité de demander un référendum. Ces syndicats doivent représenter plus de 30 % des suffrages exprimés en faveur d’organisations représentatives au premier tour des dernières élections professionnelles. Ils ont un mois pour le demander. Un délai de 8 jours est laissé aux syndicats non signataires pour le temps de la réflexion.</a:t>
            </a:r>
          </a:p>
          <a:p>
            <a:pPr marL="0" indent="0" algn="just">
              <a:buNone/>
            </a:pPr>
            <a:r>
              <a:rPr lang="fr-FR" dirty="0">
                <a:latin typeface="Tahoma" panose="020B0604030504040204" pitchFamily="34" charset="0"/>
                <a:ea typeface="Tahoma" panose="020B0604030504040204" pitchFamily="34" charset="0"/>
                <a:cs typeface="Tahoma" panose="020B0604030504040204" pitchFamily="34" charset="0"/>
              </a:rPr>
              <a:t>Si, à l’issue de ce délai, aucune nouvelle signature n’a permis de dépasser le seuil de 50%, l’employeur organise le référendum. Celui-ci a lieu deux mois après le délai des 8 jours.</a:t>
            </a:r>
          </a:p>
          <a:p>
            <a:pPr marL="0" indent="0" algn="just">
              <a:buNone/>
            </a:pPr>
            <a:r>
              <a:rPr lang="fr-FR" dirty="0"/>
              <a:t> </a:t>
            </a:r>
            <a:endParaRPr lang="fr-FR"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pic>
        <p:nvPicPr>
          <p:cNvPr id="6" name="Image 5">
            <a:extLst>
              <a:ext uri="{FF2B5EF4-FFF2-40B4-BE49-F238E27FC236}">
                <a16:creationId xmlns:a16="http://schemas.microsoft.com/office/drawing/2014/main" id="{7DF9F612-183B-44D4-8CA6-225E28DCA0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01626" y="1825625"/>
            <a:ext cx="553329" cy="512958"/>
          </a:xfrm>
          <a:prstGeom prst="rect">
            <a:avLst/>
          </a:prstGeom>
        </p:spPr>
      </p:pic>
    </p:spTree>
    <p:extLst>
      <p:ext uri="{BB962C8B-B14F-4D97-AF65-F5344CB8AC3E}">
        <p14:creationId xmlns:p14="http://schemas.microsoft.com/office/powerpoint/2010/main" val="2860881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DADF9D-8ED6-4488-B0D9-D78D2C8E9F0C}"/>
              </a:ext>
            </a:extLst>
          </p:cNvPr>
          <p:cNvSpPr>
            <a:spLocks noGrp="1"/>
          </p:cNvSpPr>
          <p:nvPr>
            <p:ph type="title"/>
          </p:nvPr>
        </p:nvSpPr>
        <p:spPr/>
        <p:txBody>
          <a:bodyPr/>
          <a:lstStyle/>
          <a:p>
            <a:pPr algn="ctr"/>
            <a:r>
              <a:rPr lang="fr-FR" b="1" dirty="0">
                <a:latin typeface="Tahoma" panose="020B0604030504040204" pitchFamily="34" charset="0"/>
                <a:ea typeface="Tahoma" panose="020B0604030504040204" pitchFamily="34" charset="0"/>
                <a:cs typeface="Tahoma" panose="020B0604030504040204" pitchFamily="34" charset="0"/>
              </a:rPr>
              <a:t>Primauté de l’accord d’entreprise (3)</a:t>
            </a:r>
            <a:endParaRPr lang="fr-FR" dirty="0"/>
          </a:p>
        </p:txBody>
      </p:sp>
      <p:sp>
        <p:nvSpPr>
          <p:cNvPr id="3" name="Espace réservé du contenu 2">
            <a:extLst>
              <a:ext uri="{FF2B5EF4-FFF2-40B4-BE49-F238E27FC236}">
                <a16:creationId xmlns:a16="http://schemas.microsoft.com/office/drawing/2014/main" id="{30518257-63CD-4023-8814-16C69332EACF}"/>
              </a:ext>
            </a:extLst>
          </p:cNvPr>
          <p:cNvSpPr>
            <a:spLocks noGrp="1"/>
          </p:cNvSpPr>
          <p:nvPr>
            <p:ph idx="1"/>
          </p:nvPr>
        </p:nvSpPr>
        <p:spPr>
          <a:xfrm>
            <a:off x="838200" y="1825625"/>
            <a:ext cx="10515600" cy="4667250"/>
          </a:xfrm>
        </p:spPr>
        <p:txBody>
          <a:bodyPr>
            <a:normAutofit fontScale="25000" lnSpcReduction="20000"/>
          </a:bodyPr>
          <a:lstStyle/>
          <a:p>
            <a:pPr marL="0" indent="0" algn="ctr">
              <a:buNone/>
            </a:pPr>
            <a:r>
              <a:rPr lang="fr-FR" sz="6200" b="1" dirty="0">
                <a:solidFill>
                  <a:srgbClr val="FF0000"/>
                </a:solidFill>
                <a:latin typeface="Tahoma" panose="020B0604030504040204" pitchFamily="34" charset="0"/>
                <a:ea typeface="Tahoma" panose="020B0604030504040204" pitchFamily="34" charset="0"/>
                <a:cs typeface="Tahoma" panose="020B0604030504040204" pitchFamily="34" charset="0"/>
              </a:rPr>
              <a:t>Tous les accords d’entreprise vont passer au </a:t>
            </a:r>
          </a:p>
          <a:p>
            <a:pPr marL="0" indent="0" algn="ctr">
              <a:buNone/>
            </a:pPr>
            <a:r>
              <a:rPr lang="fr-FR" sz="6200" b="1" dirty="0">
                <a:solidFill>
                  <a:srgbClr val="FF0000"/>
                </a:solidFill>
                <a:latin typeface="Tahoma" panose="020B0604030504040204" pitchFamily="34" charset="0"/>
                <a:ea typeface="Tahoma" panose="020B0604030504040204" pitchFamily="34" charset="0"/>
                <a:cs typeface="Tahoma" panose="020B0604030504040204" pitchFamily="34" charset="0"/>
              </a:rPr>
              <a:t>régime majoritaire. </a:t>
            </a:r>
          </a:p>
          <a:p>
            <a:pPr marL="0" indent="0" algn="just">
              <a:buNone/>
            </a:pPr>
            <a:r>
              <a:rPr lang="fr-FR" sz="6200" b="1" dirty="0">
                <a:latin typeface="Tahoma" panose="020B0604030504040204" pitchFamily="34" charset="0"/>
                <a:ea typeface="Tahoma" panose="020B0604030504040204" pitchFamily="34" charset="0"/>
                <a:cs typeface="Tahoma" panose="020B0604030504040204" pitchFamily="34" charset="0"/>
              </a:rPr>
              <a:t>Un référendum peut être à l’initiative de l’employeur.</a:t>
            </a:r>
          </a:p>
          <a:p>
            <a:pPr marL="0" indent="0">
              <a:buNone/>
            </a:pPr>
            <a:r>
              <a:rPr lang="fr-FR" sz="6200" b="1" i="1" dirty="0">
                <a:solidFill>
                  <a:srgbClr val="7030A0"/>
                </a:solidFill>
                <a:latin typeface="Tahoma" panose="020B0604030504040204" pitchFamily="34" charset="0"/>
                <a:ea typeface="Tahoma" panose="020B0604030504040204" pitchFamily="34" charset="0"/>
                <a:cs typeface="Tahoma" panose="020B0604030504040204" pitchFamily="34" charset="0"/>
              </a:rPr>
              <a:t>L’organisation d’un référendum, lorsqu’un accord obtenait plus de 30% des suffrages exprimés mais moins de 50%, était laissée à la seule initiative des organisations syndicales. Désormais l’employeur peut également prendre l’initiative d’organiser ce référendum (article L.2232-12)</a:t>
            </a:r>
            <a:endParaRPr lang="fr-FR" sz="6200" dirty="0">
              <a:solidFill>
                <a:srgbClr val="7030A0"/>
              </a:solidFill>
              <a:latin typeface="Tahoma" panose="020B0604030504040204" pitchFamily="34" charset="0"/>
              <a:ea typeface="Tahoma" panose="020B0604030504040204" pitchFamily="34" charset="0"/>
              <a:cs typeface="Tahoma" panose="020B0604030504040204" pitchFamily="34" charset="0"/>
            </a:endParaRPr>
          </a:p>
          <a:p>
            <a:pPr marL="0" indent="0">
              <a:buNone/>
            </a:pPr>
            <a:r>
              <a:rPr lang="fr-FR" sz="6200" b="1" dirty="0">
                <a:latin typeface="Tahoma" panose="020B0604030504040204" pitchFamily="34" charset="0"/>
                <a:ea typeface="Tahoma" panose="020B0604030504040204" pitchFamily="34" charset="0"/>
                <a:cs typeface="Tahoma" panose="020B0604030504040204" pitchFamily="34" charset="0"/>
              </a:rPr>
              <a:t>Il faudra vraiment faire très attention à tous les syndicats qui vont signer ! Accords CSE.</a:t>
            </a:r>
            <a:endParaRPr lang="fr-FR" sz="6200" dirty="0">
              <a:latin typeface="Tahoma" panose="020B0604030504040204" pitchFamily="34" charset="0"/>
              <a:ea typeface="Tahoma" panose="020B0604030504040204" pitchFamily="34" charset="0"/>
              <a:cs typeface="Tahoma" panose="020B0604030504040204" pitchFamily="34" charset="0"/>
            </a:endParaRPr>
          </a:p>
          <a:p>
            <a:pPr marL="0" indent="0">
              <a:buNone/>
            </a:pPr>
            <a:endParaRPr lang="fr-FR" sz="6200" b="1" u="sng" dirty="0">
              <a:latin typeface="Tahoma" panose="020B0604030504040204" pitchFamily="34" charset="0"/>
              <a:ea typeface="Tahoma" panose="020B0604030504040204" pitchFamily="34" charset="0"/>
              <a:cs typeface="Tahoma" panose="020B0604030504040204" pitchFamily="34" charset="0"/>
            </a:endParaRPr>
          </a:p>
          <a:p>
            <a:pPr marL="0" indent="0">
              <a:buNone/>
            </a:pPr>
            <a:r>
              <a:rPr lang="fr-FR" sz="6200" b="1" u="sng" dirty="0">
                <a:latin typeface="Tahoma" panose="020B0604030504040204" pitchFamily="34" charset="0"/>
                <a:ea typeface="Tahoma" panose="020B0604030504040204" pitchFamily="34" charset="0"/>
                <a:cs typeface="Tahoma" panose="020B0604030504040204" pitchFamily="34" charset="0"/>
              </a:rPr>
              <a:t>Exemple</a:t>
            </a:r>
            <a:r>
              <a:rPr lang="fr-FR" sz="6200" b="1" dirty="0">
                <a:latin typeface="Tahoma" panose="020B0604030504040204" pitchFamily="34" charset="0"/>
                <a:ea typeface="Tahoma" panose="020B0604030504040204" pitchFamily="34" charset="0"/>
                <a:cs typeface="Tahoma" panose="020B0604030504040204" pitchFamily="34" charset="0"/>
              </a:rPr>
              <a:t> : </a:t>
            </a:r>
          </a:p>
          <a:p>
            <a:pPr marL="0" indent="0">
              <a:buNone/>
            </a:pPr>
            <a:r>
              <a:rPr lang="fr-FR" sz="6200" b="1" dirty="0">
                <a:latin typeface="Tahoma" panose="020B0604030504040204" pitchFamily="34" charset="0"/>
                <a:ea typeface="Tahoma" panose="020B0604030504040204" pitchFamily="34" charset="0"/>
                <a:cs typeface="Tahoma" panose="020B0604030504040204" pitchFamily="34" charset="0"/>
              </a:rPr>
              <a:t>Un syndicat « Solidaires » fait 49% donc plus que 30% et si signature alors l’accord est valable mais il peut faire face à des organisations syndicales contre 51% et dans ce cas l’accord tombe.</a:t>
            </a:r>
          </a:p>
          <a:p>
            <a:pPr marL="0" indent="0">
              <a:buNone/>
            </a:pPr>
            <a:endParaRPr lang="fr-FR" sz="6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marL="0" indent="0">
              <a:buNone/>
            </a:pPr>
            <a:r>
              <a:rPr lang="fr-FR" sz="6200" b="1" dirty="0">
                <a:solidFill>
                  <a:srgbClr val="FF0000"/>
                </a:solidFill>
                <a:latin typeface="Tahoma" panose="020B0604030504040204" pitchFamily="34" charset="0"/>
                <a:ea typeface="Tahoma" panose="020B0604030504040204" pitchFamily="34" charset="0"/>
                <a:cs typeface="Tahoma" panose="020B0604030504040204" pitchFamily="34" charset="0"/>
              </a:rPr>
              <a:t>Si l’organisation syndicale ne demande pas le référendum, l’employeur peut le demander. </a:t>
            </a:r>
          </a:p>
          <a:p>
            <a:pPr marL="0" indent="0">
              <a:buNone/>
            </a:pPr>
            <a:endParaRPr lang="fr-FR" sz="6200" b="1" dirty="0">
              <a:latin typeface="Tahoma" panose="020B0604030504040204" pitchFamily="34" charset="0"/>
              <a:ea typeface="Tahoma" panose="020B0604030504040204" pitchFamily="34" charset="0"/>
              <a:cs typeface="Tahoma" panose="020B0604030504040204" pitchFamily="34" charset="0"/>
            </a:endParaRPr>
          </a:p>
          <a:p>
            <a:pPr marL="0" indent="0">
              <a:buNone/>
            </a:pPr>
            <a:r>
              <a:rPr lang="fr-FR" sz="6200" b="1" dirty="0">
                <a:latin typeface="Tahoma" panose="020B0604030504040204" pitchFamily="34" charset="0"/>
                <a:ea typeface="Tahoma" panose="020B0604030504040204" pitchFamily="34" charset="0"/>
                <a:cs typeface="Tahoma" panose="020B0604030504040204" pitchFamily="34" charset="0"/>
              </a:rPr>
              <a:t>Notre crédibilité est remise en question. sauf si l'ensemble des organisations signataires s'opposent à la consultation. Jusque-là, de tels référendums ne pouvaient être organisés qu’à l'initiative des représentants des salariés.</a:t>
            </a:r>
            <a:br>
              <a:rPr lang="fr-FR" dirty="0"/>
            </a:br>
            <a:endParaRPr lang="fr-FR" b="1" dirty="0">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fr-FR" dirty="0"/>
              <a:t> </a:t>
            </a:r>
            <a:endParaRPr lang="fr-FR"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pic>
        <p:nvPicPr>
          <p:cNvPr id="6" name="Image 5">
            <a:extLst>
              <a:ext uri="{FF2B5EF4-FFF2-40B4-BE49-F238E27FC236}">
                <a16:creationId xmlns:a16="http://schemas.microsoft.com/office/drawing/2014/main" id="{7DF9F612-183B-44D4-8CA6-225E28DCA0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01626" y="1825625"/>
            <a:ext cx="553329" cy="512958"/>
          </a:xfrm>
          <a:prstGeom prst="rect">
            <a:avLst/>
          </a:prstGeom>
        </p:spPr>
      </p:pic>
    </p:spTree>
    <p:extLst>
      <p:ext uri="{BB962C8B-B14F-4D97-AF65-F5344CB8AC3E}">
        <p14:creationId xmlns:p14="http://schemas.microsoft.com/office/powerpoint/2010/main" val="2098702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B95E63-689D-4DAD-B87B-E542A6B2A37C}"/>
              </a:ext>
            </a:extLst>
          </p:cNvPr>
          <p:cNvSpPr>
            <a:spLocks noGrp="1"/>
          </p:cNvSpPr>
          <p:nvPr>
            <p:ph type="title"/>
          </p:nvPr>
        </p:nvSpPr>
        <p:spPr/>
        <p:txBody>
          <a:bodyPr/>
          <a:lstStyle/>
          <a:p>
            <a:pPr algn="ctr"/>
            <a:r>
              <a:rPr lang="fr-FR" b="1" dirty="0">
                <a:latin typeface="Tahoma" panose="020B0604030504040204" pitchFamily="34" charset="0"/>
                <a:ea typeface="Tahoma" panose="020B0604030504040204" pitchFamily="34" charset="0"/>
                <a:cs typeface="Tahoma" panose="020B0604030504040204" pitchFamily="34" charset="0"/>
              </a:rPr>
              <a:t>Primauté de l’accord d’entreprise (3)</a:t>
            </a:r>
            <a:endParaRPr lang="fr-FR" dirty="0"/>
          </a:p>
        </p:txBody>
      </p:sp>
      <p:sp>
        <p:nvSpPr>
          <p:cNvPr id="3" name="Espace réservé du contenu 2">
            <a:extLst>
              <a:ext uri="{FF2B5EF4-FFF2-40B4-BE49-F238E27FC236}">
                <a16:creationId xmlns:a16="http://schemas.microsoft.com/office/drawing/2014/main" id="{76E262BE-2F3C-42A6-BECB-A5B8D5B537D6}"/>
              </a:ext>
            </a:extLst>
          </p:cNvPr>
          <p:cNvSpPr>
            <a:spLocks noGrp="1"/>
          </p:cNvSpPr>
          <p:nvPr>
            <p:ph idx="1"/>
          </p:nvPr>
        </p:nvSpPr>
        <p:spPr>
          <a:xfrm>
            <a:off x="838200" y="1690688"/>
            <a:ext cx="10515600" cy="4878788"/>
          </a:xfrm>
        </p:spPr>
        <p:txBody>
          <a:bodyPr>
            <a:normAutofit fontScale="62500" lnSpcReduction="20000"/>
          </a:bodyPr>
          <a:lstStyle/>
          <a:p>
            <a:pPr marL="0" indent="0" algn="ctr">
              <a:buNone/>
            </a:pPr>
            <a:r>
              <a:rPr lang="fr-FR" sz="2400" b="1" u="sng" dirty="0">
                <a:solidFill>
                  <a:srgbClr val="FF0000"/>
                </a:solidFill>
                <a:latin typeface="Tahoma" panose="020B0604030504040204" pitchFamily="34" charset="0"/>
                <a:ea typeface="Tahoma" panose="020B0604030504040204" pitchFamily="34" charset="0"/>
                <a:cs typeface="Tahoma" panose="020B0604030504040204" pitchFamily="34" charset="0"/>
              </a:rPr>
              <a:t>Entreprises de moins de 11 salariés</a:t>
            </a:r>
            <a:r>
              <a:rPr lang="fr-FR" sz="2400" dirty="0">
                <a:latin typeface="Tahoma" panose="020B0604030504040204" pitchFamily="34" charset="0"/>
                <a:ea typeface="Tahoma" panose="020B0604030504040204" pitchFamily="34" charset="0"/>
                <a:cs typeface="Tahoma" panose="020B0604030504040204" pitchFamily="34" charset="0"/>
              </a:rPr>
              <a:t> </a:t>
            </a:r>
          </a:p>
          <a:p>
            <a:pPr marL="0" indent="0">
              <a:buNone/>
            </a:pPr>
            <a:r>
              <a:rPr lang="fr-FR" sz="2400" dirty="0">
                <a:latin typeface="Tahoma" panose="020B0604030504040204" pitchFamily="34" charset="0"/>
                <a:ea typeface="Tahoma" panose="020B0604030504040204" pitchFamily="34" charset="0"/>
                <a:cs typeface="Tahoma" panose="020B0604030504040204" pitchFamily="34" charset="0"/>
              </a:rPr>
              <a:t>L’employeur peut proposer un projet d’accord directement auprès des salariés.</a:t>
            </a:r>
          </a:p>
          <a:p>
            <a:pPr marL="0" indent="0">
              <a:buNone/>
            </a:pPr>
            <a:r>
              <a:rPr lang="fr-FR" sz="2400" b="1" u="sng" dirty="0">
                <a:latin typeface="Tahoma" panose="020B0604030504040204" pitchFamily="34" charset="0"/>
                <a:ea typeface="Tahoma" panose="020B0604030504040204" pitchFamily="34" charset="0"/>
                <a:cs typeface="Tahoma" panose="020B0604030504040204" pitchFamily="34" charset="0"/>
              </a:rPr>
              <a:t>Référendum</a:t>
            </a:r>
            <a:r>
              <a:rPr lang="fr-FR" sz="2400" dirty="0">
                <a:latin typeface="Tahoma" panose="020B0604030504040204" pitchFamily="34" charset="0"/>
                <a:ea typeface="Tahoma" panose="020B0604030504040204" pitchFamily="34" charset="0"/>
                <a:cs typeface="Tahoma" panose="020B0604030504040204" pitchFamily="34" charset="0"/>
              </a:rPr>
              <a:t> : 15 jours minimum après la communication du projet à chaque salarié.</a:t>
            </a:r>
          </a:p>
          <a:p>
            <a:pPr marL="0" indent="0">
              <a:buNone/>
            </a:pPr>
            <a:r>
              <a:rPr lang="fr-FR" sz="2400" u="sng" dirty="0">
                <a:latin typeface="Tahoma" panose="020B0604030504040204" pitchFamily="34" charset="0"/>
                <a:ea typeface="Tahoma" panose="020B0604030504040204" pitchFamily="34" charset="0"/>
                <a:cs typeface="Tahoma" panose="020B0604030504040204" pitchFamily="34" charset="0"/>
              </a:rPr>
              <a:t>Validation de l’accord </a:t>
            </a:r>
            <a:r>
              <a:rPr lang="fr-FR" sz="2400" dirty="0">
                <a:latin typeface="Tahoma" panose="020B0604030504040204" pitchFamily="34" charset="0"/>
                <a:ea typeface="Tahoma" panose="020B0604030504040204" pitchFamily="34" charset="0"/>
                <a:cs typeface="Tahoma" panose="020B0604030504040204" pitchFamily="34" charset="0"/>
              </a:rPr>
              <a:t>si </a:t>
            </a:r>
            <a:r>
              <a:rPr lang="fr-FR" sz="2400" b="1" dirty="0">
                <a:latin typeface="Tahoma" panose="020B0604030504040204" pitchFamily="34" charset="0"/>
                <a:ea typeface="Tahoma" panose="020B0604030504040204" pitchFamily="34" charset="0"/>
                <a:cs typeface="Tahoma" panose="020B0604030504040204" pitchFamily="34" charset="0"/>
              </a:rPr>
              <a:t>majorité des 2/3 du personnel</a:t>
            </a:r>
            <a:r>
              <a:rPr lang="fr-FR" sz="2400" dirty="0">
                <a:latin typeface="Tahoma" panose="020B0604030504040204" pitchFamily="34" charset="0"/>
                <a:ea typeface="Tahoma" panose="020B0604030504040204" pitchFamily="34" charset="0"/>
                <a:cs typeface="Tahoma" panose="020B0604030504040204" pitchFamily="34" charset="0"/>
              </a:rPr>
              <a:t>.</a:t>
            </a:r>
          </a:p>
          <a:p>
            <a:pPr marL="0" indent="0" algn="ctr">
              <a:buNone/>
            </a:pPr>
            <a:r>
              <a:rPr lang="fr-FR" sz="2400" b="1" u="sng" dirty="0">
                <a:solidFill>
                  <a:srgbClr val="FF0000"/>
                </a:solidFill>
                <a:latin typeface="Tahoma" panose="020B0604030504040204" pitchFamily="34" charset="0"/>
                <a:ea typeface="Tahoma" panose="020B0604030504040204" pitchFamily="34" charset="0"/>
                <a:cs typeface="Tahoma" panose="020B0604030504040204" pitchFamily="34" charset="0"/>
              </a:rPr>
              <a:t>Entreprises entre 11 et 20 salariés</a:t>
            </a:r>
            <a:r>
              <a:rPr lang="fr-FR" sz="2400" dirty="0">
                <a:latin typeface="Tahoma" panose="020B0604030504040204" pitchFamily="34" charset="0"/>
                <a:ea typeface="Tahoma" panose="020B0604030504040204" pitchFamily="34" charset="0"/>
                <a:cs typeface="Tahoma" panose="020B0604030504040204" pitchFamily="34" charset="0"/>
              </a:rPr>
              <a:t> </a:t>
            </a:r>
          </a:p>
          <a:p>
            <a:pPr marL="0" indent="0">
              <a:buNone/>
            </a:pPr>
            <a:r>
              <a:rPr lang="fr-FR" sz="2400" b="1" dirty="0">
                <a:latin typeface="Tahoma" panose="020B0604030504040204" pitchFamily="34" charset="0"/>
                <a:ea typeface="Tahoma" panose="020B0604030504040204" pitchFamily="34" charset="0"/>
                <a:cs typeface="Tahoma" panose="020B0604030504040204" pitchFamily="34" charset="0"/>
              </a:rPr>
              <a:t>Si absence de CSE et de DS même possibilité que précédemment.</a:t>
            </a:r>
          </a:p>
          <a:p>
            <a:pPr marL="0" indent="0" algn="ctr">
              <a:buNone/>
            </a:pPr>
            <a:r>
              <a:rPr lang="fr-FR" sz="2400" b="1" u="sng" dirty="0">
                <a:solidFill>
                  <a:srgbClr val="FF0000"/>
                </a:solidFill>
                <a:latin typeface="Tahoma" panose="020B0604030504040204" pitchFamily="34" charset="0"/>
                <a:ea typeface="Tahoma" panose="020B0604030504040204" pitchFamily="34" charset="0"/>
                <a:cs typeface="Tahoma" panose="020B0604030504040204" pitchFamily="34" charset="0"/>
              </a:rPr>
              <a:t>Entreprises entre 11 et 50 salariés et absence de DS</a:t>
            </a:r>
          </a:p>
          <a:p>
            <a:pPr marL="0" indent="0">
              <a:buNone/>
            </a:pPr>
            <a:r>
              <a:rPr lang="fr-FR" sz="2400" b="1" u="sng" dirty="0">
                <a:latin typeface="Tahoma" panose="020B0604030504040204" pitchFamily="34" charset="0"/>
                <a:ea typeface="Tahoma" panose="020B0604030504040204" pitchFamily="34" charset="0"/>
                <a:cs typeface="Tahoma" panose="020B0604030504040204" pitchFamily="34" charset="0"/>
              </a:rPr>
              <a:t>Deux possibilités pour les accords d’entreprise</a:t>
            </a:r>
            <a:r>
              <a:rPr lang="fr-FR" sz="2400" dirty="0">
                <a:latin typeface="Tahoma" panose="020B0604030504040204" pitchFamily="34" charset="0"/>
                <a:ea typeface="Tahoma" panose="020B0604030504040204" pitchFamily="34" charset="0"/>
                <a:cs typeface="Tahoma" panose="020B0604030504040204" pitchFamily="34" charset="0"/>
              </a:rPr>
              <a:t>.</a:t>
            </a:r>
          </a:p>
          <a:p>
            <a:pPr marL="0" indent="0">
              <a:buNone/>
            </a:pPr>
            <a:r>
              <a:rPr lang="fr-FR" sz="2400" dirty="0">
                <a:latin typeface="Tahoma" panose="020B0604030504040204" pitchFamily="34" charset="0"/>
                <a:ea typeface="Tahoma" panose="020B0604030504040204" pitchFamily="34" charset="0"/>
                <a:cs typeface="Tahoma" panose="020B0604030504040204" pitchFamily="34" charset="0"/>
              </a:rPr>
              <a:t>- Soit par des salariés mandatés par des syndicats représentatifs au niveau de la branche ! Pas forcément membres du CSE !</a:t>
            </a:r>
          </a:p>
          <a:p>
            <a:pPr>
              <a:buFontTx/>
              <a:buChar char="-"/>
            </a:pPr>
            <a:r>
              <a:rPr lang="fr-FR" sz="2400" dirty="0">
                <a:latin typeface="Tahoma" panose="020B0604030504040204" pitchFamily="34" charset="0"/>
                <a:ea typeface="Tahoma" panose="020B0604030504040204" pitchFamily="34" charset="0"/>
                <a:cs typeface="Tahoma" panose="020B0604030504040204" pitchFamily="34" charset="0"/>
              </a:rPr>
              <a:t>Soit par un ou plusieurs membres élus du CSE.</a:t>
            </a:r>
          </a:p>
          <a:p>
            <a:pPr marL="0" indent="0" algn="just">
              <a:buNone/>
            </a:pPr>
            <a:r>
              <a:rPr lang="fr-FR" sz="2400" dirty="0">
                <a:latin typeface="Tahoma" panose="020B0604030504040204" pitchFamily="34" charset="0"/>
                <a:ea typeface="Tahoma" panose="020B0604030504040204" pitchFamily="34" charset="0"/>
                <a:cs typeface="Tahoma" panose="020B0604030504040204" pitchFamily="34" charset="0"/>
              </a:rPr>
              <a:t>Pour qu’un </a:t>
            </a:r>
            <a:r>
              <a:rPr lang="fr-FR" sz="2400" b="1" dirty="0">
                <a:latin typeface="Tahoma" panose="020B0604030504040204" pitchFamily="34" charset="0"/>
                <a:ea typeface="Tahoma" panose="020B0604030504040204" pitchFamily="34" charset="0"/>
                <a:cs typeface="Tahoma" panose="020B0604030504040204" pitchFamily="34" charset="0"/>
              </a:rPr>
              <a:t>salarié mandaté</a:t>
            </a:r>
            <a:r>
              <a:rPr lang="fr-FR" sz="2400" dirty="0">
                <a:latin typeface="Tahoma" panose="020B0604030504040204" pitchFamily="34" charset="0"/>
                <a:ea typeface="Tahoma" panose="020B0604030504040204" pitchFamily="34" charset="0"/>
                <a:cs typeface="Tahoma" panose="020B0604030504040204" pitchFamily="34" charset="0"/>
              </a:rPr>
              <a:t> puisse participer à la négociation d’un accord dans une entreprise de moins de 50 salariés, </a:t>
            </a:r>
            <a:r>
              <a:rPr lang="fr-FR" sz="2400" b="1" dirty="0">
                <a:latin typeface="Tahoma" panose="020B0604030504040204" pitchFamily="34" charset="0"/>
                <a:ea typeface="Tahoma" panose="020B0604030504040204" pitchFamily="34" charset="0"/>
                <a:cs typeface="Tahoma" panose="020B0604030504040204" pitchFamily="34" charset="0"/>
              </a:rPr>
              <a:t>il n'est plus nécessaire</a:t>
            </a:r>
            <a:r>
              <a:rPr lang="fr-FR" sz="2400" dirty="0">
                <a:latin typeface="Tahoma" panose="020B0604030504040204" pitchFamily="34" charset="0"/>
                <a:ea typeface="Tahoma" panose="020B0604030504040204" pitchFamily="34" charset="0"/>
                <a:cs typeface="Tahoma" panose="020B0604030504040204" pitchFamily="34" charset="0"/>
              </a:rPr>
              <a:t> que l’employeur ait préalablement sollicité les élus pour s’assurer qu’aucun d’entre eux ne souhaite négocier.</a:t>
            </a:r>
          </a:p>
          <a:p>
            <a:pPr marL="0" indent="0">
              <a:buNone/>
            </a:pPr>
            <a:r>
              <a:rPr lang="fr-FR" sz="2400" dirty="0">
                <a:latin typeface="Tahoma" panose="020B0604030504040204" pitchFamily="34" charset="0"/>
                <a:ea typeface="Tahoma" panose="020B0604030504040204" pitchFamily="34" charset="0"/>
                <a:cs typeface="Tahoma" panose="020B0604030504040204" pitchFamily="34" charset="0"/>
              </a:rPr>
              <a:t>Lorsque l’accord est conclu par </a:t>
            </a:r>
            <a:r>
              <a:rPr lang="fr-FR" sz="2400" b="1" dirty="0">
                <a:latin typeface="Tahoma" panose="020B0604030504040204" pitchFamily="34" charset="0"/>
                <a:ea typeface="Tahoma" panose="020B0604030504040204" pitchFamily="34" charset="0"/>
                <a:cs typeface="Tahoma" panose="020B0604030504040204" pitchFamily="34" charset="0"/>
              </a:rPr>
              <a:t>des membres élus du CSE</a:t>
            </a:r>
            <a:r>
              <a:rPr lang="fr-FR" sz="2400" dirty="0">
                <a:latin typeface="Tahoma" panose="020B0604030504040204" pitchFamily="34" charset="0"/>
                <a:ea typeface="Tahoma" panose="020B0604030504040204" pitchFamily="34" charset="0"/>
                <a:cs typeface="Tahoma" panose="020B0604030504040204" pitchFamily="34" charset="0"/>
              </a:rPr>
              <a:t>, </a:t>
            </a:r>
            <a:r>
              <a:rPr lang="fr-FR" sz="2400" b="1" u="sng" dirty="0">
                <a:solidFill>
                  <a:srgbClr val="FF0000"/>
                </a:solidFill>
                <a:latin typeface="Tahoma" panose="020B0604030504040204" pitchFamily="34" charset="0"/>
                <a:ea typeface="Tahoma" panose="020B0604030504040204" pitchFamily="34" charset="0"/>
                <a:cs typeface="Tahoma" panose="020B0604030504040204" pitchFamily="34" charset="0"/>
              </a:rPr>
              <a:t>qu’ils soient mandatés ou non</a:t>
            </a:r>
            <a:r>
              <a:rPr lang="fr-FR" sz="2400" dirty="0">
                <a:latin typeface="Tahoma" panose="020B0604030504040204" pitchFamily="34" charset="0"/>
                <a:ea typeface="Tahoma" panose="020B0604030504040204" pitchFamily="34" charset="0"/>
                <a:cs typeface="Tahoma" panose="020B0604030504040204" pitchFamily="34" charset="0"/>
              </a:rPr>
              <a:t>, les signataires doivent représenter la majorité des suffrages exprimés lors des dernières élections professionnelles.</a:t>
            </a:r>
          </a:p>
          <a:p>
            <a:pPr marL="0" indent="0">
              <a:buNone/>
            </a:pPr>
            <a:r>
              <a:rPr lang="fr-FR" sz="2400" dirty="0">
                <a:latin typeface="Tahoma" panose="020B0604030504040204" pitchFamily="34" charset="0"/>
                <a:ea typeface="Tahoma" panose="020B0604030504040204" pitchFamily="34" charset="0"/>
                <a:cs typeface="Tahoma" panose="020B0604030504040204" pitchFamily="34" charset="0"/>
              </a:rPr>
              <a:t>Lorsque l’accord est conclu par </a:t>
            </a:r>
            <a:r>
              <a:rPr lang="fr-FR" sz="2400" b="1" dirty="0">
                <a:latin typeface="Tahoma" panose="020B0604030504040204" pitchFamily="34" charset="0"/>
                <a:ea typeface="Tahoma" panose="020B0604030504040204" pitchFamily="34" charset="0"/>
                <a:cs typeface="Tahoma" panose="020B0604030504040204" pitchFamily="34" charset="0"/>
              </a:rPr>
              <a:t>un ou plusieurs salariés mandatés</a:t>
            </a:r>
            <a:r>
              <a:rPr lang="fr-FR" sz="2400" dirty="0">
                <a:latin typeface="Tahoma" panose="020B0604030504040204" pitchFamily="34" charset="0"/>
                <a:ea typeface="Tahoma" panose="020B0604030504040204" pitchFamily="34" charset="0"/>
                <a:cs typeface="Tahoma" panose="020B0604030504040204" pitchFamily="34" charset="0"/>
              </a:rPr>
              <a:t> qui ne sont pas membres élus du CSE, il faut le faire approuver par les salariés à la majorité des suffrages exprimés. Un référendum est donc nécessaire.</a:t>
            </a:r>
          </a:p>
          <a:p>
            <a:pPr marL="0" indent="0" algn="ctr">
              <a:buNone/>
            </a:pPr>
            <a:endParaRPr lang="fr-FR" sz="2400" dirty="0">
              <a:latin typeface="Tahoma" panose="020B0604030504040204" pitchFamily="34" charset="0"/>
              <a:ea typeface="Tahoma" panose="020B0604030504040204" pitchFamily="34" charset="0"/>
              <a:cs typeface="Tahoma" panose="020B0604030504040204" pitchFamily="34" charset="0"/>
            </a:endParaRPr>
          </a:p>
          <a:p>
            <a:pPr marL="0" indent="0" algn="just">
              <a:buNone/>
            </a:pPr>
            <a:endParaRPr lang="fr-FR" sz="2400" dirty="0">
              <a:latin typeface="Tahoma" panose="020B0604030504040204" pitchFamily="34" charset="0"/>
              <a:ea typeface="Tahoma" panose="020B0604030504040204" pitchFamily="34" charset="0"/>
              <a:cs typeface="Tahoma" panose="020B0604030504040204" pitchFamily="34" charset="0"/>
            </a:endParaRPr>
          </a:p>
          <a:p>
            <a:pPr marL="0" indent="0" algn="ctr">
              <a:buNone/>
            </a:pPr>
            <a:endParaRPr lang="fr-FR" sz="2400" b="1"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3106190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B95E63-689D-4DAD-B87B-E542A6B2A37C}"/>
              </a:ext>
            </a:extLst>
          </p:cNvPr>
          <p:cNvSpPr>
            <a:spLocks noGrp="1"/>
          </p:cNvSpPr>
          <p:nvPr>
            <p:ph type="title"/>
          </p:nvPr>
        </p:nvSpPr>
        <p:spPr/>
        <p:txBody>
          <a:bodyPr/>
          <a:lstStyle/>
          <a:p>
            <a:pPr algn="ctr"/>
            <a:r>
              <a:rPr lang="fr-FR" b="1" dirty="0">
                <a:latin typeface="Tahoma" panose="020B0604030504040204" pitchFamily="34" charset="0"/>
                <a:ea typeface="Tahoma" panose="020B0604030504040204" pitchFamily="34" charset="0"/>
                <a:cs typeface="Tahoma" panose="020B0604030504040204" pitchFamily="34" charset="0"/>
              </a:rPr>
              <a:t>Primauté de l’accord d’entreprise (3)</a:t>
            </a:r>
            <a:endParaRPr lang="fr-FR" dirty="0"/>
          </a:p>
        </p:txBody>
      </p:sp>
      <p:sp>
        <p:nvSpPr>
          <p:cNvPr id="3" name="Espace réservé du contenu 2">
            <a:extLst>
              <a:ext uri="{FF2B5EF4-FFF2-40B4-BE49-F238E27FC236}">
                <a16:creationId xmlns:a16="http://schemas.microsoft.com/office/drawing/2014/main" id="{76E262BE-2F3C-42A6-BECB-A5B8D5B537D6}"/>
              </a:ext>
            </a:extLst>
          </p:cNvPr>
          <p:cNvSpPr>
            <a:spLocks noGrp="1"/>
          </p:cNvSpPr>
          <p:nvPr>
            <p:ph idx="1"/>
          </p:nvPr>
        </p:nvSpPr>
        <p:spPr>
          <a:xfrm>
            <a:off x="838200" y="1606858"/>
            <a:ext cx="10515600" cy="4962618"/>
          </a:xfrm>
        </p:spPr>
        <p:txBody>
          <a:bodyPr>
            <a:normAutofit fontScale="47500" lnSpcReduction="20000"/>
          </a:bodyPr>
          <a:lstStyle/>
          <a:p>
            <a:pPr marL="0" indent="0" algn="ctr">
              <a:buNone/>
            </a:pPr>
            <a:endParaRPr lang="fr-FR" sz="2400" b="1" u="sng"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marL="0" indent="0" algn="ctr">
              <a:buNone/>
            </a:pPr>
            <a:r>
              <a:rPr lang="fr-FR" sz="2400" b="1" u="sng" dirty="0">
                <a:solidFill>
                  <a:srgbClr val="FF0000"/>
                </a:solidFill>
                <a:latin typeface="Tahoma" panose="020B0604030504040204" pitchFamily="34" charset="0"/>
                <a:ea typeface="Tahoma" panose="020B0604030504040204" pitchFamily="34" charset="0"/>
                <a:cs typeface="Tahoma" panose="020B0604030504040204" pitchFamily="34" charset="0"/>
              </a:rPr>
              <a:t>Entreprises de plus de 50 salariés et absence de DS</a:t>
            </a:r>
          </a:p>
          <a:p>
            <a:pPr marL="0" indent="0">
              <a:buNone/>
            </a:pPr>
            <a:r>
              <a:rPr lang="fr-FR" sz="2400" b="1" dirty="0">
                <a:latin typeface="Tahoma" panose="020B0604030504040204" pitchFamily="34" charset="0"/>
                <a:ea typeface="Tahoma" panose="020B0604030504040204" pitchFamily="34" charset="0"/>
                <a:cs typeface="Tahoma" panose="020B0604030504040204" pitchFamily="34" charset="0"/>
              </a:rPr>
              <a:t>Champs de la négociation: </a:t>
            </a:r>
            <a:r>
              <a:rPr lang="fr-FR" sz="2400" dirty="0">
                <a:latin typeface="Tahoma" panose="020B0604030504040204" pitchFamily="34" charset="0"/>
                <a:ea typeface="Tahoma" panose="020B0604030504040204" pitchFamily="34" charset="0"/>
                <a:cs typeface="Tahoma" panose="020B0604030504040204" pitchFamily="34" charset="0"/>
              </a:rPr>
              <a:t>Temps de travail, rémunérations, primes... Tous les thèmes qui ne sont pas </a:t>
            </a:r>
            <a:r>
              <a:rPr lang="fr-FR" sz="2400" dirty="0">
                <a:latin typeface="Tahoma" panose="020B0604030504040204" pitchFamily="34" charset="0"/>
                <a:ea typeface="Tahoma" panose="020B0604030504040204" pitchFamily="34" charset="0"/>
                <a:cs typeface="Tahoma" panose="020B0604030504040204" pitchFamily="34" charset="0"/>
                <a:hlinkClick r:id="rId2"/>
              </a:rPr>
              <a:t>sanctuarisés par loi, ni verrouillés par la branche professionnelle</a:t>
            </a:r>
            <a:r>
              <a:rPr lang="fr-FR" sz="2400" dirty="0">
                <a:latin typeface="Tahoma" panose="020B0604030504040204" pitchFamily="34" charset="0"/>
                <a:ea typeface="Tahoma" panose="020B0604030504040204" pitchFamily="34" charset="0"/>
                <a:cs typeface="Tahoma" panose="020B0604030504040204" pitchFamily="34" charset="0"/>
              </a:rPr>
              <a:t> pourront faire l'objet d'un accord d'entreprise. </a:t>
            </a:r>
          </a:p>
          <a:p>
            <a:pPr marL="0" indent="0">
              <a:buNone/>
            </a:pPr>
            <a:r>
              <a:rPr lang="fr-FR" sz="2400" b="1" dirty="0">
                <a:latin typeface="Tahoma" panose="020B0604030504040204" pitchFamily="34" charset="0"/>
                <a:ea typeface="Tahoma" panose="020B0604030504040204" pitchFamily="34" charset="0"/>
                <a:cs typeface="Tahoma" panose="020B0604030504040204" pitchFamily="34" charset="0"/>
              </a:rPr>
              <a:t>Avec qui se déroulera la négociation? </a:t>
            </a:r>
            <a:r>
              <a:rPr lang="fr-FR" sz="2400" dirty="0">
                <a:latin typeface="Tahoma" panose="020B0604030504040204" pitchFamily="34" charset="0"/>
                <a:ea typeface="Tahoma" panose="020B0604030504040204" pitchFamily="34" charset="0"/>
                <a:cs typeface="Tahoma" panose="020B0604030504040204" pitchFamily="34" charset="0"/>
              </a:rPr>
              <a:t>Si l'entreprise compte un délégué syndical, il négocie les accords.</a:t>
            </a:r>
          </a:p>
          <a:p>
            <a:r>
              <a:rPr lang="fr-FR" sz="2400" b="1" dirty="0"/>
              <a:t>Selon quelles modalités? </a:t>
            </a:r>
            <a:r>
              <a:rPr lang="fr-FR" sz="2400" dirty="0"/>
              <a:t>Un accord négocié avec un délégué syndical est adopté s'il est ensuite signé par les représentants des organisations syndicales représentant au moins 50% des voix aux dernières élections professionnelles.  </a:t>
            </a:r>
          </a:p>
          <a:p>
            <a:r>
              <a:rPr lang="fr-FR" sz="2400" b="1" dirty="0"/>
              <a:t>Ce qui est nouveau: </a:t>
            </a:r>
            <a:r>
              <a:rPr lang="fr-FR" sz="2400" dirty="0"/>
              <a:t>La possibilité pour l'employeur de demander, lui aussi, un référendum en cas d'accord bloqué. </a:t>
            </a:r>
          </a:p>
          <a:p>
            <a:pPr marL="0" indent="0">
              <a:buNone/>
            </a:pPr>
            <a:r>
              <a:rPr lang="fr-FR" sz="2400" dirty="0"/>
              <a:t>Désormais, si un accord a obtenu la signature de syndicats représentant 30% des voix aux dernières élections, l'employeur pourra lui aussi réclamer un référendum auprès des salariés. Les syndicats majoritaires de l'entreprise auront la possibilité de s'y opposer.</a:t>
            </a:r>
            <a:endParaRPr lang="fr-FR" sz="2400" dirty="0">
              <a:latin typeface="Tahoma" panose="020B0604030504040204" pitchFamily="34" charset="0"/>
              <a:ea typeface="Tahoma" panose="020B0604030504040204" pitchFamily="34" charset="0"/>
              <a:cs typeface="Tahoma" panose="020B0604030504040204" pitchFamily="34" charset="0"/>
            </a:endParaRPr>
          </a:p>
          <a:p>
            <a:pPr marL="0" indent="0">
              <a:buNone/>
            </a:pPr>
            <a:r>
              <a:rPr lang="fr-FR" sz="2400" dirty="0">
                <a:latin typeface="Tahoma" panose="020B0604030504040204" pitchFamily="34" charset="0"/>
                <a:ea typeface="Tahoma" panose="020B0604030504040204" pitchFamily="34" charset="0"/>
                <a:cs typeface="Tahoma" panose="020B0604030504040204" pitchFamily="34" charset="0"/>
              </a:rPr>
              <a:t>Les </a:t>
            </a:r>
            <a:r>
              <a:rPr lang="fr-FR" sz="2400" b="1" dirty="0">
                <a:latin typeface="Tahoma" panose="020B0604030504040204" pitchFamily="34" charset="0"/>
                <a:ea typeface="Tahoma" panose="020B0604030504040204" pitchFamily="34" charset="0"/>
                <a:cs typeface="Tahoma" panose="020B0604030504040204" pitchFamily="34" charset="0"/>
              </a:rPr>
              <a:t>membres élus du CSE peuvent négocier</a:t>
            </a:r>
            <a:r>
              <a:rPr lang="fr-FR" sz="2400" dirty="0">
                <a:latin typeface="Tahoma" panose="020B0604030504040204" pitchFamily="34" charset="0"/>
                <a:ea typeface="Tahoma" panose="020B0604030504040204" pitchFamily="34" charset="0"/>
                <a:cs typeface="Tahoma" panose="020B0604030504040204" pitchFamily="34" charset="0"/>
              </a:rPr>
              <a:t> des accords collectifs s’ils sont mandatés par un ou plusieurs syndicats représentatifs au niveau de la branche (ou, à défaut, au niveau national et interprofessionnel). Pour être valable, l’accord doit avoir été approuvé par les salariés à la majorité des suffrages exprimés. Tous les sujets sont ouverts à la négociation.</a:t>
            </a:r>
          </a:p>
          <a:p>
            <a:pPr marL="0" indent="0">
              <a:buNone/>
            </a:pPr>
            <a:r>
              <a:rPr lang="fr-FR" sz="2400" dirty="0">
                <a:latin typeface="Tahoma" panose="020B0604030504040204" pitchFamily="34" charset="0"/>
                <a:ea typeface="Tahoma" panose="020B0604030504040204" pitchFamily="34" charset="0"/>
                <a:cs typeface="Tahoma" panose="020B0604030504040204" pitchFamily="34" charset="0"/>
              </a:rPr>
              <a:t>En l’</a:t>
            </a:r>
            <a:r>
              <a:rPr lang="fr-FR" sz="2400" b="1" dirty="0">
                <a:latin typeface="Tahoma" panose="020B0604030504040204" pitchFamily="34" charset="0"/>
                <a:ea typeface="Tahoma" panose="020B0604030504040204" pitchFamily="34" charset="0"/>
                <a:cs typeface="Tahoma" panose="020B0604030504040204" pitchFamily="34" charset="0"/>
              </a:rPr>
              <a:t>absence de membres élus du CSE mandatés</a:t>
            </a:r>
            <a:r>
              <a:rPr lang="fr-FR" sz="2400" dirty="0">
                <a:latin typeface="Tahoma" panose="020B0604030504040204" pitchFamily="34" charset="0"/>
                <a:ea typeface="Tahoma" panose="020B0604030504040204" pitchFamily="34" charset="0"/>
                <a:cs typeface="Tahoma" panose="020B0604030504040204" pitchFamily="34" charset="0"/>
              </a:rPr>
              <a:t>, les </a:t>
            </a:r>
            <a:r>
              <a:rPr lang="fr-FR" sz="2400" b="1" dirty="0">
                <a:latin typeface="Tahoma" panose="020B0604030504040204" pitchFamily="34" charset="0"/>
                <a:ea typeface="Tahoma" panose="020B0604030504040204" pitchFamily="34" charset="0"/>
                <a:cs typeface="Tahoma" panose="020B0604030504040204" pitchFamily="34" charset="0"/>
              </a:rPr>
              <a:t>élus non mandatés peuvent négocier</a:t>
            </a:r>
            <a:r>
              <a:rPr lang="fr-FR" sz="2400" dirty="0">
                <a:latin typeface="Tahoma" panose="020B0604030504040204" pitchFamily="34" charset="0"/>
                <a:ea typeface="Tahoma" panose="020B0604030504040204" pitchFamily="34" charset="0"/>
                <a:cs typeface="Tahoma" panose="020B0604030504040204" pitchFamily="34" charset="0"/>
              </a:rPr>
              <a:t> un accord collectif de travail, mais uniquement sur des mesures dont la mise en œuvre est subordonnée par la loi à un accord collectif (exception faite de l’accord relatif aux modalités d’information et de consultation du CSE en cas de licenciement pour motif économique de 10 salariés ou plus sur 30 jours, qui est fermé à la négociation). Pour être valable, l’accord doit être signé par des membres du CSE représentant la majorité des suffrages exprimés lors des dernières élections professionnelles.</a:t>
            </a:r>
          </a:p>
          <a:p>
            <a:pPr marL="0" indent="0">
              <a:buNone/>
            </a:pPr>
            <a:r>
              <a:rPr lang="fr-FR" sz="2400" dirty="0">
                <a:latin typeface="Tahoma" panose="020B0604030504040204" pitchFamily="34" charset="0"/>
                <a:ea typeface="Tahoma" panose="020B0604030504040204" pitchFamily="34" charset="0"/>
                <a:cs typeface="Tahoma" panose="020B0604030504040204" pitchFamily="34" charset="0"/>
              </a:rPr>
              <a:t>Pour la mise en œuvre de ces dispositions, l’employeur doit dans tous les cas faire connaître au préalable son intention de négocier un accord collectif aux membres élus du CSE, à charge pour ceux qui le souhaitent de le faire savoir </a:t>
            </a:r>
            <a:r>
              <a:rPr lang="fr-FR" sz="2400" b="1" u="sng" dirty="0">
                <a:solidFill>
                  <a:srgbClr val="FF0000"/>
                </a:solidFill>
                <a:latin typeface="Tahoma" panose="020B0604030504040204" pitchFamily="34" charset="0"/>
                <a:ea typeface="Tahoma" panose="020B0604030504040204" pitchFamily="34" charset="0"/>
                <a:cs typeface="Tahoma" panose="020B0604030504040204" pitchFamily="34" charset="0"/>
              </a:rPr>
              <a:t>dans un délai d’un mois</a:t>
            </a:r>
            <a:r>
              <a:rPr lang="fr-FR" sz="2400" dirty="0">
                <a:latin typeface="Tahoma" panose="020B0604030504040204" pitchFamily="34" charset="0"/>
                <a:ea typeface="Tahoma" panose="020B0604030504040204" pitchFamily="34" charset="0"/>
                <a:cs typeface="Tahoma" panose="020B0604030504040204" pitchFamily="34" charset="0"/>
              </a:rPr>
              <a:t>, en indiquant, le cas échéant, s’ils sont mandatés.</a:t>
            </a:r>
          </a:p>
          <a:p>
            <a:pPr marL="0" indent="0">
              <a:buNone/>
            </a:pPr>
            <a:r>
              <a:rPr lang="fr-FR" sz="2400" dirty="0">
                <a:latin typeface="Tahoma" panose="020B0604030504040204" pitchFamily="34" charset="0"/>
                <a:ea typeface="Tahoma" panose="020B0604030504040204" pitchFamily="34" charset="0"/>
                <a:cs typeface="Tahoma" panose="020B0604030504040204" pitchFamily="34" charset="0"/>
              </a:rPr>
              <a:t>En l’</a:t>
            </a:r>
            <a:r>
              <a:rPr lang="fr-FR" sz="2400" b="1" dirty="0">
                <a:latin typeface="Tahoma" panose="020B0604030504040204" pitchFamily="34" charset="0"/>
                <a:ea typeface="Tahoma" panose="020B0604030504040204" pitchFamily="34" charset="0"/>
                <a:cs typeface="Tahoma" panose="020B0604030504040204" pitchFamily="34" charset="0"/>
              </a:rPr>
              <a:t>absence de délégué syndical et si aucun membre élu du CSE ne souhaite négocier</a:t>
            </a:r>
            <a:r>
              <a:rPr lang="fr-FR" sz="2400" dirty="0">
                <a:latin typeface="Tahoma" panose="020B0604030504040204" pitchFamily="34" charset="0"/>
                <a:ea typeface="Tahoma" panose="020B0604030504040204" pitchFamily="34" charset="0"/>
                <a:cs typeface="Tahoma" panose="020B0604030504040204" pitchFamily="34" charset="0"/>
              </a:rPr>
              <a:t>, ce rôle peut être rempli par </a:t>
            </a:r>
            <a:r>
              <a:rPr lang="fr-FR" sz="2400" b="1" dirty="0">
                <a:latin typeface="Tahoma" panose="020B0604030504040204" pitchFamily="34" charset="0"/>
                <a:ea typeface="Tahoma" panose="020B0604030504040204" pitchFamily="34" charset="0"/>
                <a:cs typeface="Tahoma" panose="020B0604030504040204" pitchFamily="34" charset="0"/>
              </a:rPr>
              <a:t>un ou plusieurs salariés mandatés</a:t>
            </a:r>
            <a:r>
              <a:rPr lang="fr-FR" sz="2400" dirty="0">
                <a:latin typeface="Tahoma" panose="020B0604030504040204" pitchFamily="34" charset="0"/>
                <a:ea typeface="Tahoma" panose="020B0604030504040204" pitchFamily="34" charset="0"/>
                <a:cs typeface="Tahoma" panose="020B0604030504040204" pitchFamily="34" charset="0"/>
              </a:rPr>
              <a:t> par une ou plusieurs organisations syndicales représentatives au niveau de la branche (ou, à défaut, au niveau national et interprofessionnel). Ces salariés peuvent négocier sur toutes les mesures ouvertes à la négociation d’entreprise ou d’établissement. Pour être valable, l’accord doit avoir été approuvé par les salariés à la majorité des suffrages exprimés.</a:t>
            </a:r>
          </a:p>
          <a:p>
            <a:pPr marL="0" indent="0" algn="just">
              <a:buNone/>
            </a:pPr>
            <a:r>
              <a:rPr lang="fr-FR" sz="2400" dirty="0">
                <a:latin typeface="Tahoma" panose="020B0604030504040204" pitchFamily="34" charset="0"/>
                <a:ea typeface="Tahoma" panose="020B0604030504040204" pitchFamily="34" charset="0"/>
                <a:cs typeface="Tahoma" panose="020B0604030504040204" pitchFamily="34" charset="0"/>
              </a:rPr>
              <a:t>Un accord collectif d’entreprise peut doter le CSE de la capacité de négocier et conclure des accords collectifs. Auquel cas, on parle alors de conseil d’entreprise.</a:t>
            </a:r>
          </a:p>
          <a:p>
            <a:pPr marL="0" indent="0">
              <a:buNone/>
            </a:pPr>
            <a:endParaRPr lang="fr-FR" sz="2400" b="1" u="sng"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marL="0" indent="0" algn="ctr">
              <a:buNone/>
            </a:pPr>
            <a:endParaRPr lang="fr-FR" sz="2400" dirty="0">
              <a:latin typeface="Tahoma" panose="020B0604030504040204" pitchFamily="34" charset="0"/>
              <a:ea typeface="Tahoma" panose="020B0604030504040204" pitchFamily="34" charset="0"/>
              <a:cs typeface="Tahoma" panose="020B0604030504040204" pitchFamily="34" charset="0"/>
            </a:endParaRPr>
          </a:p>
          <a:p>
            <a:pPr marL="0" indent="0" algn="just">
              <a:buNone/>
            </a:pPr>
            <a:endParaRPr lang="fr-FR" sz="2400" dirty="0">
              <a:latin typeface="Tahoma" panose="020B0604030504040204" pitchFamily="34" charset="0"/>
              <a:ea typeface="Tahoma" panose="020B0604030504040204" pitchFamily="34" charset="0"/>
              <a:cs typeface="Tahoma" panose="020B0604030504040204" pitchFamily="34" charset="0"/>
            </a:endParaRPr>
          </a:p>
          <a:p>
            <a:pPr marL="0" indent="0" algn="ctr">
              <a:buNone/>
            </a:pPr>
            <a:endParaRPr lang="fr-FR" sz="2400" b="1"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6479922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8237D8A-0F84-4EAC-9ACC-52451D4E07FF}"/>
              </a:ext>
            </a:extLst>
          </p:cNvPr>
          <p:cNvSpPr>
            <a:spLocks noGrp="1"/>
          </p:cNvSpPr>
          <p:nvPr>
            <p:ph type="title"/>
          </p:nvPr>
        </p:nvSpPr>
        <p:spPr>
          <a:xfrm>
            <a:off x="838200" y="365126"/>
            <a:ext cx="10515600" cy="939891"/>
          </a:xfrm>
        </p:spPr>
        <p:txBody>
          <a:bodyPr>
            <a:normAutofit fontScale="90000"/>
          </a:bodyPr>
          <a:lstStyle/>
          <a:p>
            <a:pPr algn="ctr"/>
            <a:r>
              <a:rPr lang="fr-FR" sz="3200" b="1" dirty="0">
                <a:latin typeface="Tahoma" panose="020B0604030504040204" pitchFamily="34" charset="0"/>
                <a:ea typeface="Tahoma" panose="020B0604030504040204" pitchFamily="34" charset="0"/>
                <a:cs typeface="Tahoma" panose="020B0604030504040204" pitchFamily="34" charset="0"/>
              </a:rPr>
              <a:t>Nouvelles règles sur le motif du licenciement : quelles évolutions pour l’employeur ? </a:t>
            </a:r>
          </a:p>
        </p:txBody>
      </p:sp>
      <p:sp>
        <p:nvSpPr>
          <p:cNvPr id="3" name="Espace réservé du contenu 2">
            <a:extLst>
              <a:ext uri="{FF2B5EF4-FFF2-40B4-BE49-F238E27FC236}">
                <a16:creationId xmlns:a16="http://schemas.microsoft.com/office/drawing/2014/main" id="{363822C4-7479-47EF-B3C1-C70DAF160596}"/>
              </a:ext>
            </a:extLst>
          </p:cNvPr>
          <p:cNvSpPr>
            <a:spLocks noGrp="1"/>
          </p:cNvSpPr>
          <p:nvPr>
            <p:ph idx="1"/>
          </p:nvPr>
        </p:nvSpPr>
        <p:spPr/>
        <p:txBody>
          <a:bodyPr>
            <a:normAutofit fontScale="85000" lnSpcReduction="20000"/>
          </a:bodyPr>
          <a:lstStyle/>
          <a:p>
            <a:pPr marL="0" indent="0" algn="just">
              <a:buNone/>
            </a:pPr>
            <a:r>
              <a:rPr lang="fr-FR" b="1" dirty="0">
                <a:latin typeface="Tahoma" panose="020B0604030504040204" pitchFamily="34" charset="0"/>
                <a:ea typeface="Tahoma" panose="020B0604030504040204" pitchFamily="34" charset="0"/>
                <a:cs typeface="Tahoma" panose="020B0604030504040204" pitchFamily="34" charset="0"/>
              </a:rPr>
              <a:t>Auparavant, était considéré comme abusif, un licenciement sans motif ou motif imprécis dans la lettre de licenciement. </a:t>
            </a:r>
          </a:p>
          <a:p>
            <a:pPr marL="0" indent="0" algn="just">
              <a:buNone/>
            </a:pPr>
            <a:r>
              <a:rPr lang="fr-FR" b="1" dirty="0">
                <a:latin typeface="Tahoma" panose="020B0604030504040204" pitchFamily="34" charset="0"/>
                <a:ea typeface="Tahoma" panose="020B0604030504040204" pitchFamily="34" charset="0"/>
                <a:cs typeface="Tahoma" panose="020B0604030504040204" pitchFamily="34" charset="0"/>
              </a:rPr>
              <a:t>Dorénavant, le motif pourra être précisé après la notification du licenciement. C’est au salarié d’exiger des explications, le motif. </a:t>
            </a:r>
          </a:p>
          <a:p>
            <a:pPr marL="0" indent="0" algn="just">
              <a:buNone/>
            </a:pPr>
            <a:r>
              <a:rPr lang="fr-FR" b="1" dirty="0">
                <a:solidFill>
                  <a:srgbClr val="FF0000"/>
                </a:solidFill>
                <a:latin typeface="Tahoma" panose="020B0604030504040204" pitchFamily="34" charset="0"/>
                <a:ea typeface="Tahoma" panose="020B0604030504040204" pitchFamily="34" charset="0"/>
                <a:cs typeface="Tahoma" panose="020B0604030504040204" pitchFamily="34" charset="0"/>
              </a:rPr>
              <a:t>Cela permet à l’employeur de sécuriser sa lettre de rupture et de compenser une insuffisance de motivation initiale.</a:t>
            </a:r>
            <a:endParaRPr lang="fr-FR" dirty="0"/>
          </a:p>
          <a:p>
            <a:pPr marL="0" indent="0">
              <a:buNone/>
            </a:pPr>
            <a:r>
              <a:rPr lang="fr-FR" b="1" dirty="0">
                <a:solidFill>
                  <a:srgbClr val="FF0000"/>
                </a:solidFill>
                <a:latin typeface="Tahoma" panose="020B0604030504040204" pitchFamily="34" charset="0"/>
                <a:ea typeface="Tahoma" panose="020B0604030504040204" pitchFamily="34" charset="0"/>
                <a:cs typeface="Tahoma" panose="020B0604030504040204" pitchFamily="34" charset="0"/>
              </a:rPr>
              <a:t>Le salarié dès qu’il reçoit sa lettre a 15 jours pour dénoncer les motifs en RAR.  15 jours pour y répondre.</a:t>
            </a:r>
            <a:endParaRPr lang="fr-FR" dirty="0">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fr-FR" b="1" dirty="0">
                <a:latin typeface="Tahoma" panose="020B0604030504040204" pitchFamily="34" charset="0"/>
                <a:ea typeface="Tahoma" panose="020B0604030504040204" pitchFamily="34" charset="0"/>
                <a:cs typeface="Tahoma" panose="020B0604030504040204" pitchFamily="34" charset="0"/>
              </a:rPr>
              <a:t>De plus, l’administration met à la disposition de l’employeur un  CERFA. </a:t>
            </a:r>
            <a:r>
              <a:rPr lang="fr-FR" b="1" dirty="0">
                <a:solidFill>
                  <a:srgbClr val="FF0000"/>
                </a:solidFill>
                <a:latin typeface="Tahoma" panose="020B0604030504040204" pitchFamily="34" charset="0"/>
                <a:ea typeface="Tahoma" panose="020B0604030504040204" pitchFamily="34" charset="0"/>
                <a:cs typeface="Tahoma" panose="020B0604030504040204" pitchFamily="34" charset="0"/>
              </a:rPr>
              <a:t>Avec le CERFA, il n’aura que des cases à cocher</a:t>
            </a:r>
            <a:r>
              <a:rPr lang="fr-FR" b="1" dirty="0">
                <a:latin typeface="Tahoma" panose="020B0604030504040204" pitchFamily="34" charset="0"/>
                <a:ea typeface="Tahoma" panose="020B0604030504040204" pitchFamily="34" charset="0"/>
                <a:cs typeface="Tahoma" panose="020B0604030504040204" pitchFamily="34" charset="0"/>
              </a:rPr>
              <a:t>. Il ne pourra donc plus faire d’erreurs légales !</a:t>
            </a:r>
          </a:p>
          <a:p>
            <a:pPr marL="0" indent="0" algn="just">
              <a:buNone/>
            </a:pPr>
            <a:r>
              <a:rPr lang="fr-FR" b="1" dirty="0">
                <a:latin typeface="Tahoma" panose="020B0604030504040204" pitchFamily="34" charset="0"/>
                <a:ea typeface="Tahoma" panose="020B0604030504040204" pitchFamily="34" charset="0"/>
                <a:cs typeface="Tahoma" panose="020B0604030504040204" pitchFamily="34" charset="0"/>
              </a:rPr>
              <a:t>Si le salarié ne demande rien, il aura droit, </a:t>
            </a:r>
            <a:r>
              <a:rPr lang="fr-FR" b="1" dirty="0">
                <a:solidFill>
                  <a:srgbClr val="FF0000"/>
                </a:solidFill>
                <a:latin typeface="Tahoma" panose="020B0604030504040204" pitchFamily="34" charset="0"/>
                <a:ea typeface="Tahoma" panose="020B0604030504040204" pitchFamily="34" charset="0"/>
                <a:cs typeface="Tahoma" panose="020B0604030504040204" pitchFamily="34" charset="0"/>
              </a:rPr>
              <a:t>s’il le demande, </a:t>
            </a:r>
            <a:r>
              <a:rPr lang="fr-FR" b="1" dirty="0">
                <a:latin typeface="Tahoma" panose="020B0604030504040204" pitchFamily="34" charset="0"/>
                <a:ea typeface="Tahoma" panose="020B0604030504040204" pitchFamily="34" charset="0"/>
                <a:cs typeface="Tahoma" panose="020B0604030504040204" pitchFamily="34" charset="0"/>
              </a:rPr>
              <a:t>à 1 mois de salaire.</a:t>
            </a:r>
            <a:endParaRPr lang="fr-FR" dirty="0">
              <a:latin typeface="Tahoma" panose="020B0604030504040204" pitchFamily="34" charset="0"/>
              <a:ea typeface="Tahoma" panose="020B0604030504040204" pitchFamily="34" charset="0"/>
              <a:cs typeface="Tahoma" panose="020B0604030504040204" pitchFamily="34" charset="0"/>
            </a:endParaRPr>
          </a:p>
          <a:p>
            <a:pPr marL="0" indent="0">
              <a:buNone/>
            </a:pPr>
            <a:endParaRPr lang="fr-FR"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381387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3B98D6D-CDBE-4246-95B3-5B42CAD8D9A2}"/>
              </a:ext>
            </a:extLst>
          </p:cNvPr>
          <p:cNvSpPr>
            <a:spLocks noGrp="1"/>
          </p:cNvSpPr>
          <p:nvPr>
            <p:ph type="title"/>
          </p:nvPr>
        </p:nvSpPr>
        <p:spPr/>
        <p:txBody>
          <a:bodyPr/>
          <a:lstStyle/>
          <a:p>
            <a:pPr algn="ctr"/>
            <a:r>
              <a:rPr lang="fr-FR" b="1" dirty="0">
                <a:latin typeface="Tahoma" panose="020B0604030504040204" pitchFamily="34" charset="0"/>
                <a:ea typeface="Tahoma" panose="020B0604030504040204" pitchFamily="34" charset="0"/>
                <a:cs typeface="Tahoma" panose="020B0604030504040204" pitchFamily="34" charset="0"/>
              </a:rPr>
              <a:t>Calcul de l’indemnité de licenciement</a:t>
            </a:r>
          </a:p>
        </p:txBody>
      </p:sp>
      <p:sp>
        <p:nvSpPr>
          <p:cNvPr id="3" name="Espace réservé du contenu 2">
            <a:extLst>
              <a:ext uri="{FF2B5EF4-FFF2-40B4-BE49-F238E27FC236}">
                <a16:creationId xmlns:a16="http://schemas.microsoft.com/office/drawing/2014/main" id="{D739771A-D0FD-41CC-B9F8-D809307FB3F5}"/>
              </a:ext>
            </a:extLst>
          </p:cNvPr>
          <p:cNvSpPr>
            <a:spLocks noGrp="1"/>
          </p:cNvSpPr>
          <p:nvPr>
            <p:ph idx="1"/>
          </p:nvPr>
        </p:nvSpPr>
        <p:spPr/>
        <p:txBody>
          <a:bodyPr>
            <a:normAutofit fontScale="77500" lnSpcReduction="20000"/>
          </a:bodyPr>
          <a:lstStyle/>
          <a:p>
            <a:endParaRPr lang="fr-FR" dirty="0"/>
          </a:p>
          <a:p>
            <a:pPr marL="0" indent="0">
              <a:buNone/>
            </a:pPr>
            <a:r>
              <a:rPr lang="fr-FR" dirty="0">
                <a:latin typeface="Tahoma" panose="020B0604030504040204" pitchFamily="34" charset="0"/>
                <a:ea typeface="Tahoma" panose="020B0604030504040204" pitchFamily="34" charset="0"/>
                <a:cs typeface="Tahoma" panose="020B0604030504040204" pitchFamily="34" charset="0"/>
              </a:rPr>
              <a:t>L’indemnité minimale de licenciement (due à partir de 8 mois d’ancienneté) versée au salarié est dorénavant égale à : </a:t>
            </a:r>
          </a:p>
          <a:p>
            <a:pPr>
              <a:buFontTx/>
              <a:buChar char="-"/>
            </a:pPr>
            <a:r>
              <a:rPr lang="fr-FR" dirty="0">
                <a:latin typeface="Tahoma" panose="020B0604030504040204" pitchFamily="34" charset="0"/>
                <a:ea typeface="Tahoma" panose="020B0604030504040204" pitchFamily="34" charset="0"/>
                <a:cs typeface="Tahoma" panose="020B0604030504040204" pitchFamily="34" charset="0"/>
              </a:rPr>
              <a:t>1/4 de mois de salaire par année d’ancienneté pour les années jusqu’à dix ans ; </a:t>
            </a:r>
          </a:p>
          <a:p>
            <a:pPr>
              <a:buFontTx/>
              <a:buChar char="-"/>
            </a:pPr>
            <a:r>
              <a:rPr lang="fr-FR" dirty="0">
                <a:latin typeface="Tahoma" panose="020B0604030504040204" pitchFamily="34" charset="0"/>
                <a:ea typeface="Tahoma" panose="020B0604030504040204" pitchFamily="34" charset="0"/>
                <a:cs typeface="Tahoma" panose="020B0604030504040204" pitchFamily="34" charset="0"/>
              </a:rPr>
              <a:t>1/3 de mois de salaire par année d’ancienneté pour les années à partir de dix ans. </a:t>
            </a:r>
          </a:p>
          <a:p>
            <a:pPr marL="0" indent="0">
              <a:buNone/>
            </a:pPr>
            <a:r>
              <a:rPr lang="fr-FR" dirty="0">
                <a:latin typeface="Tahoma" panose="020B0604030504040204" pitchFamily="34" charset="0"/>
                <a:ea typeface="Tahoma" panose="020B0604030504040204" pitchFamily="34" charset="0"/>
                <a:cs typeface="Tahoma" panose="020B0604030504040204" pitchFamily="34" charset="0"/>
              </a:rPr>
              <a:t>Elle se calcule en nombre d’années et de mois.</a:t>
            </a:r>
          </a:p>
          <a:p>
            <a:pPr marL="0" indent="0">
              <a:buNone/>
            </a:pPr>
            <a:r>
              <a:rPr lang="fr-FR" dirty="0">
                <a:latin typeface="Tahoma" panose="020B0604030504040204" pitchFamily="34" charset="0"/>
                <a:ea typeface="Tahoma" panose="020B0604030504040204" pitchFamily="34" charset="0"/>
                <a:cs typeface="Tahoma" panose="020B0604030504040204" pitchFamily="34" charset="0"/>
              </a:rPr>
              <a:t>Sauf convention collective plus favorable.</a:t>
            </a:r>
          </a:p>
          <a:p>
            <a:pPr marL="0" indent="0">
              <a:buNone/>
            </a:pPr>
            <a:r>
              <a:rPr lang="fr-FR" b="1" dirty="0">
                <a:latin typeface="Tahoma" panose="020B0604030504040204" pitchFamily="34" charset="0"/>
                <a:ea typeface="Tahoma" panose="020B0604030504040204" pitchFamily="34" charset="0"/>
                <a:cs typeface="Tahoma" panose="020B0604030504040204" pitchFamily="34" charset="0"/>
              </a:rPr>
              <a:t>Exemples : </a:t>
            </a:r>
          </a:p>
          <a:p>
            <a:pPr marL="0" indent="0">
              <a:buNone/>
            </a:pPr>
            <a:r>
              <a:rPr lang="fr-FR" dirty="0">
                <a:latin typeface="Tahoma" panose="020B0604030504040204" pitchFamily="34" charset="0"/>
                <a:ea typeface="Tahoma" panose="020B0604030504040204" pitchFamily="34" charset="0"/>
                <a:cs typeface="Tahoma" panose="020B0604030504040204" pitchFamily="34" charset="0"/>
              </a:rPr>
              <a:t>- Un salarié, 7 ans d’ancienneté, 2000 € par mois, il percevra 3 500 € (7 x 2000/4)</a:t>
            </a:r>
          </a:p>
          <a:p>
            <a:pPr>
              <a:buFontTx/>
              <a:buChar char="-"/>
            </a:pPr>
            <a:r>
              <a:rPr lang="fr-FR" dirty="0">
                <a:latin typeface="Tahoma" panose="020B0604030504040204" pitchFamily="34" charset="0"/>
                <a:ea typeface="Tahoma" panose="020B0604030504040204" pitchFamily="34" charset="0"/>
                <a:cs typeface="Tahoma" panose="020B0604030504040204" pitchFamily="34" charset="0"/>
              </a:rPr>
              <a:t>Un salarié, 15 ans d’ancienneté, 1 500 € brut par mois, il percevra 6 250 € net</a:t>
            </a:r>
          </a:p>
          <a:p>
            <a:pPr marL="0" indent="0">
              <a:buNone/>
            </a:pPr>
            <a:r>
              <a:rPr lang="fr-FR" dirty="0">
                <a:latin typeface="Tahoma" panose="020B0604030504040204" pitchFamily="34" charset="0"/>
                <a:ea typeface="Tahoma" panose="020B0604030504040204" pitchFamily="34" charset="0"/>
                <a:cs typeface="Tahoma" panose="020B0604030504040204" pitchFamily="34" charset="0"/>
              </a:rPr>
              <a:t>(10 × 1 500 / 4) + (5 x 1 500 / 3)</a:t>
            </a:r>
          </a:p>
          <a:p>
            <a:pPr marL="0" indent="0">
              <a:buNone/>
            </a:pPr>
            <a:endParaRPr lang="fr-FR" dirty="0">
              <a:latin typeface="Tahoma" panose="020B0604030504040204" pitchFamily="34" charset="0"/>
              <a:ea typeface="Tahoma" panose="020B0604030504040204" pitchFamily="34" charset="0"/>
              <a:cs typeface="Tahoma" panose="020B0604030504040204" pitchFamily="34" charset="0"/>
            </a:endParaRPr>
          </a:p>
          <a:p>
            <a:pPr marL="0" indent="0">
              <a:buNone/>
            </a:pPr>
            <a:endParaRPr lang="fr-FR" dirty="0">
              <a:latin typeface="Tahoma" panose="020B0604030504040204" pitchFamily="34" charset="0"/>
              <a:ea typeface="Tahoma" panose="020B0604030504040204" pitchFamily="34" charset="0"/>
              <a:cs typeface="Tahoma" panose="020B0604030504040204" pitchFamily="34" charset="0"/>
            </a:endParaRPr>
          </a:p>
          <a:p>
            <a:pPr marL="0" indent="0">
              <a:buNone/>
            </a:pPr>
            <a:endParaRPr lang="fr-FR"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10006129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F6A787-666C-485E-97C5-485218B47C31}"/>
              </a:ext>
            </a:extLst>
          </p:cNvPr>
          <p:cNvSpPr>
            <a:spLocks noGrp="1"/>
          </p:cNvSpPr>
          <p:nvPr>
            <p:ph type="title"/>
          </p:nvPr>
        </p:nvSpPr>
        <p:spPr>
          <a:xfrm>
            <a:off x="838200" y="365126"/>
            <a:ext cx="10515600" cy="673562"/>
          </a:xfrm>
        </p:spPr>
        <p:txBody>
          <a:bodyPr>
            <a:normAutofit/>
          </a:bodyPr>
          <a:lstStyle/>
          <a:p>
            <a:r>
              <a:rPr lang="fr-FR" sz="4000" b="1" dirty="0">
                <a:latin typeface="Tahoma" panose="020B0604030504040204" pitchFamily="34" charset="0"/>
                <a:ea typeface="Tahoma" panose="020B0604030504040204" pitchFamily="34" charset="0"/>
                <a:cs typeface="Tahoma" panose="020B0604030504040204" pitchFamily="34" charset="0"/>
              </a:rPr>
              <a:t>Barème des indemnités prud’homales</a:t>
            </a:r>
          </a:p>
        </p:txBody>
      </p:sp>
      <p:pic>
        <p:nvPicPr>
          <p:cNvPr id="7" name="Espace réservé du contenu 6">
            <a:extLst>
              <a:ext uri="{FF2B5EF4-FFF2-40B4-BE49-F238E27FC236}">
                <a16:creationId xmlns:a16="http://schemas.microsoft.com/office/drawing/2014/main" id="{F79373BB-9185-44B5-B6CF-89D29AA01955}"/>
              </a:ext>
            </a:extLst>
          </p:cNvPr>
          <p:cNvPicPr>
            <a:picLocks noGrp="1" noChangeAspect="1"/>
          </p:cNvPicPr>
          <p:nvPr>
            <p:ph idx="1"/>
          </p:nvPr>
        </p:nvPicPr>
        <p:blipFill>
          <a:blip r:embed="rId2"/>
          <a:stretch>
            <a:fillRect/>
          </a:stretch>
        </p:blipFill>
        <p:spPr>
          <a:xfrm>
            <a:off x="1160099" y="1111978"/>
            <a:ext cx="9093610" cy="5599605"/>
          </a:xfrm>
          <a:prstGeom prst="rect">
            <a:avLst/>
          </a:prstGeom>
        </p:spPr>
      </p:pic>
    </p:spTree>
    <p:extLst>
      <p:ext uri="{BB962C8B-B14F-4D97-AF65-F5344CB8AC3E}">
        <p14:creationId xmlns:p14="http://schemas.microsoft.com/office/powerpoint/2010/main" val="176930182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91BEF9B-9C1A-4CE3-8820-65979E4B268C}"/>
              </a:ext>
            </a:extLst>
          </p:cNvPr>
          <p:cNvSpPr>
            <a:spLocks noGrp="1"/>
          </p:cNvSpPr>
          <p:nvPr>
            <p:ph type="title"/>
          </p:nvPr>
        </p:nvSpPr>
        <p:spPr>
          <a:xfrm>
            <a:off x="838200" y="365126"/>
            <a:ext cx="10515600" cy="638052"/>
          </a:xfrm>
        </p:spPr>
        <p:txBody>
          <a:bodyPr>
            <a:normAutofit fontScale="90000"/>
          </a:bodyPr>
          <a:lstStyle/>
          <a:p>
            <a:pPr algn="ctr"/>
            <a:r>
              <a:rPr lang="fr-FR" sz="4000" b="1" dirty="0">
                <a:latin typeface="Tahoma" panose="020B0604030504040204" pitchFamily="34" charset="0"/>
                <a:ea typeface="Tahoma" panose="020B0604030504040204" pitchFamily="34" charset="0"/>
                <a:cs typeface="Tahoma" panose="020B0604030504040204" pitchFamily="34" charset="0"/>
              </a:rPr>
              <a:t>Barème des indemnités prud’homales</a:t>
            </a:r>
            <a:endParaRPr lang="fr-FR" sz="4000" dirty="0"/>
          </a:p>
        </p:txBody>
      </p:sp>
      <p:sp>
        <p:nvSpPr>
          <p:cNvPr id="3" name="Espace réservé du contenu 2">
            <a:extLst>
              <a:ext uri="{FF2B5EF4-FFF2-40B4-BE49-F238E27FC236}">
                <a16:creationId xmlns:a16="http://schemas.microsoft.com/office/drawing/2014/main" id="{5710E96D-92C4-44F5-B848-F10D5599C2B2}"/>
              </a:ext>
            </a:extLst>
          </p:cNvPr>
          <p:cNvSpPr>
            <a:spLocks noGrp="1"/>
          </p:cNvSpPr>
          <p:nvPr>
            <p:ph idx="1"/>
          </p:nvPr>
        </p:nvSpPr>
        <p:spPr>
          <a:xfrm>
            <a:off x="838200" y="1003178"/>
            <a:ext cx="10515600" cy="5173785"/>
          </a:xfrm>
        </p:spPr>
        <p:txBody>
          <a:bodyPr>
            <a:normAutofit fontScale="85000" lnSpcReduction="10000"/>
          </a:bodyPr>
          <a:lstStyle/>
          <a:p>
            <a:pPr marL="0" indent="0" algn="ctr">
              <a:buNone/>
            </a:pPr>
            <a:r>
              <a:rPr lang="fr-FR" b="1" dirty="0">
                <a:solidFill>
                  <a:srgbClr val="FF0000"/>
                </a:solidFill>
                <a:latin typeface="Tahoma" panose="020B0604030504040204" pitchFamily="34" charset="0"/>
                <a:ea typeface="Tahoma" panose="020B0604030504040204" pitchFamily="34" charset="0"/>
                <a:cs typeface="Tahoma" panose="020B0604030504040204" pitchFamily="34" charset="0"/>
              </a:rPr>
              <a:t>Un « permis de licencier »  a été instauré : forte baisse du barème</a:t>
            </a:r>
          </a:p>
          <a:p>
            <a:pPr marL="0" indent="0" algn="just">
              <a:buNone/>
            </a:pPr>
            <a:r>
              <a:rPr lang="fr-FR" dirty="0">
                <a:latin typeface="Tahoma" panose="020B0604030504040204" pitchFamily="34" charset="0"/>
                <a:ea typeface="Tahoma" panose="020B0604030504040204" pitchFamily="34" charset="0"/>
                <a:cs typeface="Tahoma" panose="020B0604030504040204" pitchFamily="34" charset="0"/>
              </a:rPr>
              <a:t>L'employeur pourra calculer le coût d’un licenciement et même proposer au salarié un arrangement financier avant d'aller aux prud'hommes. </a:t>
            </a:r>
          </a:p>
          <a:p>
            <a:pPr marL="0" indent="0" algn="just">
              <a:buNone/>
            </a:pPr>
            <a:r>
              <a:rPr lang="fr-FR" b="1" dirty="0">
                <a:solidFill>
                  <a:srgbClr val="FF0000"/>
                </a:solidFill>
                <a:latin typeface="Tahoma" panose="020B0604030504040204" pitchFamily="34" charset="0"/>
                <a:ea typeface="Tahoma" panose="020B0604030504040204" pitchFamily="34" charset="0"/>
                <a:cs typeface="Tahoma" panose="020B0604030504040204" pitchFamily="34" charset="0"/>
              </a:rPr>
              <a:t>Il est fort à parier que les tribunaux prud’homaux sont amenés à disparaître. Les conseillers Prud’hommaux sont en quelque sorte considérés comme des abrutis.</a:t>
            </a:r>
          </a:p>
          <a:p>
            <a:pPr marL="0" indent="0">
              <a:buNone/>
            </a:pPr>
            <a:r>
              <a:rPr lang="fr-FR" b="1" dirty="0"/>
              <a:t>Les montants maximum progressent avec l'ancienneté du salarié, jusqu'à un plafond de 20 mois de salaire brut pour 30 ans d'ancienneté (au lieu d’une dizaine d’années)</a:t>
            </a:r>
          </a:p>
          <a:p>
            <a:pPr marL="0" indent="0">
              <a:buNone/>
            </a:pPr>
            <a:r>
              <a:rPr lang="fr-FR" b="1" dirty="0"/>
              <a:t>Les ordonnances réformant le code du travail encouragent les conseils de prud'hommes à limiter au maximum les indemnités réparatrices d'un licenciement abusif. Quitte à aller en-deçà du plancher prévu dans le barème.</a:t>
            </a:r>
          </a:p>
          <a:p>
            <a:pPr marL="0" indent="0">
              <a:buNone/>
            </a:pPr>
            <a:r>
              <a:rPr lang="fr-FR" b="1" dirty="0"/>
              <a:t>Car, non seulement le nouveau barème n'est pas généreux, mais le juge est invité à tenir compte des indemnités légales ou conventionnelles déjà perçues par le salarié. </a:t>
            </a:r>
            <a:endParaRPr lang="fr-FR"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marL="0" indent="0">
              <a:buNone/>
            </a:pPr>
            <a:endParaRPr lang="fr-FR"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66732206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D06384B-E91F-44D8-9BB9-3E865E5AA378}"/>
              </a:ext>
            </a:extLst>
          </p:cNvPr>
          <p:cNvSpPr>
            <a:spLocks noGrp="1"/>
          </p:cNvSpPr>
          <p:nvPr>
            <p:ph type="title"/>
          </p:nvPr>
        </p:nvSpPr>
        <p:spPr/>
        <p:txBody>
          <a:bodyPr>
            <a:normAutofit/>
          </a:bodyPr>
          <a:lstStyle/>
          <a:p>
            <a:r>
              <a:rPr lang="fr-FR" sz="4000" b="1" dirty="0">
                <a:latin typeface="Tahoma" panose="020B0604030504040204" pitchFamily="34" charset="0"/>
                <a:ea typeface="Tahoma" panose="020B0604030504040204" pitchFamily="34" charset="0"/>
                <a:cs typeface="Tahoma" panose="020B0604030504040204" pitchFamily="34" charset="0"/>
              </a:rPr>
              <a:t>Barème des indemnités prud’homales</a:t>
            </a:r>
            <a:endParaRPr lang="fr-FR" sz="4000" dirty="0"/>
          </a:p>
        </p:txBody>
      </p:sp>
      <p:sp>
        <p:nvSpPr>
          <p:cNvPr id="3" name="Espace réservé du contenu 2">
            <a:extLst>
              <a:ext uri="{FF2B5EF4-FFF2-40B4-BE49-F238E27FC236}">
                <a16:creationId xmlns:a16="http://schemas.microsoft.com/office/drawing/2014/main" id="{0CEA9970-A5A4-4DF4-ACA1-7E0A033299B5}"/>
              </a:ext>
            </a:extLst>
          </p:cNvPr>
          <p:cNvSpPr>
            <a:spLocks noGrp="1"/>
          </p:cNvSpPr>
          <p:nvPr>
            <p:ph idx="1"/>
          </p:nvPr>
        </p:nvSpPr>
        <p:spPr/>
        <p:txBody>
          <a:bodyPr>
            <a:normAutofit fontScale="85000" lnSpcReduction="20000"/>
          </a:bodyPr>
          <a:lstStyle/>
          <a:p>
            <a:pPr marL="0" indent="0" algn="ctr">
              <a:buNone/>
            </a:pPr>
            <a:r>
              <a:rPr lang="fr-FR" b="1" dirty="0">
                <a:solidFill>
                  <a:srgbClr val="FF0000"/>
                </a:solidFill>
                <a:latin typeface="Tahoma" panose="020B0604030504040204" pitchFamily="34" charset="0"/>
                <a:ea typeface="Tahoma" panose="020B0604030504040204" pitchFamily="34" charset="0"/>
                <a:cs typeface="Tahoma" panose="020B0604030504040204" pitchFamily="34" charset="0"/>
              </a:rPr>
              <a:t>Exemple de raisonnement d’un employeur </a:t>
            </a:r>
          </a:p>
          <a:p>
            <a:pPr marL="0" indent="0">
              <a:buNone/>
            </a:pPr>
            <a:r>
              <a:rPr lang="fr-FR" dirty="0">
                <a:latin typeface="Tahoma" panose="020B0604030504040204" pitchFamily="34" charset="0"/>
                <a:ea typeface="Tahoma" panose="020B0604030504040204" pitchFamily="34" charset="0"/>
                <a:cs typeface="Tahoma" panose="020B0604030504040204" pitchFamily="34" charset="0"/>
              </a:rPr>
              <a:t>Mon salarié a une ancienneté comprise entre 0 et 6 ans.</a:t>
            </a:r>
          </a:p>
          <a:p>
            <a:pPr marL="0" indent="0">
              <a:buNone/>
            </a:pPr>
            <a:r>
              <a:rPr lang="fr-FR" dirty="0">
                <a:latin typeface="Tahoma" panose="020B0604030504040204" pitchFamily="34" charset="0"/>
                <a:ea typeface="Tahoma" panose="020B0604030504040204" pitchFamily="34" charset="0"/>
                <a:cs typeface="Tahoma" panose="020B0604030504040204" pitchFamily="34" charset="0"/>
              </a:rPr>
              <a:t>Mon risque est donc de 6 mois soit A</a:t>
            </a:r>
            <a:r>
              <a:rPr lang="fr-FR" b="1" dirty="0">
                <a:latin typeface="Tahoma" panose="020B0604030504040204" pitchFamily="34" charset="0"/>
                <a:ea typeface="Tahoma" panose="020B0604030504040204" pitchFamily="34" charset="0"/>
                <a:cs typeface="Tahoma" panose="020B0604030504040204" pitchFamily="34" charset="0"/>
              </a:rPr>
              <a:t>u maximum</a:t>
            </a:r>
            <a:r>
              <a:rPr lang="fr-FR" dirty="0">
                <a:latin typeface="Tahoma" panose="020B0604030504040204" pitchFamily="34" charset="0"/>
                <a:ea typeface="Tahoma" panose="020B0604030504040204" pitchFamily="34" charset="0"/>
                <a:cs typeface="Tahoma" panose="020B0604030504040204" pitchFamily="34" charset="0"/>
              </a:rPr>
              <a:t> </a:t>
            </a:r>
            <a:r>
              <a:rPr lang="fr-FR" b="1" dirty="0">
                <a:latin typeface="Tahoma" panose="020B0604030504040204" pitchFamily="34" charset="0"/>
                <a:ea typeface="Tahoma" panose="020B0604030504040204" pitchFamily="34" charset="0"/>
                <a:cs typeface="Tahoma" panose="020B0604030504040204" pitchFamily="34" charset="0"/>
              </a:rPr>
              <a:t>6000 €</a:t>
            </a:r>
            <a:r>
              <a:rPr lang="fr-FR" dirty="0">
                <a:latin typeface="Tahoma" panose="020B0604030504040204" pitchFamily="34" charset="0"/>
                <a:ea typeface="Tahoma" panose="020B0604030504040204" pitchFamily="34" charset="0"/>
                <a:cs typeface="Tahoma" panose="020B0604030504040204" pitchFamily="34" charset="0"/>
              </a:rPr>
              <a:t> (6 × 1000 € ) et </a:t>
            </a:r>
            <a:r>
              <a:rPr lang="fr-FR" b="1" dirty="0">
                <a:latin typeface="Tahoma" panose="020B0604030504040204" pitchFamily="34" charset="0"/>
                <a:ea typeface="Tahoma" panose="020B0604030504040204" pitchFamily="34" charset="0"/>
                <a:cs typeface="Tahoma" panose="020B0604030504040204" pitchFamily="34" charset="0"/>
              </a:rPr>
              <a:t>au bout de 3 ans</a:t>
            </a:r>
            <a:r>
              <a:rPr lang="fr-FR" dirty="0">
                <a:latin typeface="Tahoma" panose="020B0604030504040204" pitchFamily="34" charset="0"/>
                <a:ea typeface="Tahoma" panose="020B0604030504040204" pitchFamily="34" charset="0"/>
                <a:cs typeface="Tahoma" panose="020B0604030504040204" pitchFamily="34" charset="0"/>
              </a:rPr>
              <a:t> le temps de la procédure prud’hommale.</a:t>
            </a:r>
          </a:p>
          <a:p>
            <a:pPr marL="0" indent="0">
              <a:buNone/>
            </a:pPr>
            <a:r>
              <a:rPr lang="fr-FR" dirty="0">
                <a:latin typeface="Tahoma" panose="020B0604030504040204" pitchFamily="34" charset="0"/>
                <a:ea typeface="Tahoma" panose="020B0604030504040204" pitchFamily="34" charset="0"/>
                <a:cs typeface="Tahoma" panose="020B0604030504040204" pitchFamily="34" charset="0"/>
              </a:rPr>
              <a:t>6000 € maximum donc sans doute moins ! Voire 3 à 4000 € </a:t>
            </a:r>
            <a:r>
              <a:rPr lang="fr-FR" b="1" dirty="0">
                <a:latin typeface="Tahoma" panose="020B0604030504040204" pitchFamily="34" charset="0"/>
                <a:ea typeface="Tahoma" panose="020B0604030504040204" pitchFamily="34" charset="0"/>
                <a:cs typeface="Tahoma" panose="020B0604030504040204" pitchFamily="34" charset="0"/>
              </a:rPr>
              <a:t>dans trois ans car peuvent être prises en compte les indemnités de licenciement ! </a:t>
            </a:r>
            <a:r>
              <a:rPr lang="fr-FR" dirty="0">
                <a:latin typeface="Tahoma" panose="020B0604030504040204" pitchFamily="34" charset="0"/>
                <a:ea typeface="Tahoma" panose="020B0604030504040204" pitchFamily="34" charset="0"/>
                <a:cs typeface="Tahoma" panose="020B0604030504040204" pitchFamily="34" charset="0"/>
              </a:rPr>
              <a:t>Inutile de dire que je m’en moque !</a:t>
            </a:r>
          </a:p>
          <a:p>
            <a:pPr marL="0" indent="0">
              <a:buNone/>
            </a:pPr>
            <a:r>
              <a:rPr lang="fr-FR" dirty="0">
                <a:latin typeface="Tahoma" panose="020B0604030504040204" pitchFamily="34" charset="0"/>
                <a:ea typeface="Tahoma" panose="020B0604030504040204" pitchFamily="34" charset="0"/>
                <a:cs typeface="Tahoma" panose="020B0604030504040204" pitchFamily="34" charset="0"/>
              </a:rPr>
              <a:t>A cela j’ajoute 1500 € de frais d’avocat pour moi et sachant que le salarié aura ces mêmes frais à sa charge.</a:t>
            </a:r>
          </a:p>
          <a:p>
            <a:pPr marL="0" indent="0">
              <a:buNone/>
            </a:pPr>
            <a:r>
              <a:rPr lang="fr-FR" dirty="0">
                <a:latin typeface="Tahoma" panose="020B0604030504040204" pitchFamily="34" charset="0"/>
                <a:ea typeface="Tahoma" panose="020B0604030504040204" pitchFamily="34" charset="0"/>
                <a:cs typeface="Tahoma" panose="020B0604030504040204" pitchFamily="34" charset="0"/>
              </a:rPr>
              <a:t>Je vais lui proposer 2000 € qu’il pourra toucher immédiatement. </a:t>
            </a:r>
          </a:p>
          <a:p>
            <a:pPr marL="0" indent="0">
              <a:buNone/>
            </a:pPr>
            <a:r>
              <a:rPr lang="fr-FR" dirty="0">
                <a:latin typeface="Tahoma" panose="020B0604030504040204" pitchFamily="34" charset="0"/>
                <a:ea typeface="Tahoma" panose="020B0604030504040204" pitchFamily="34" charset="0"/>
                <a:cs typeface="Tahoma" panose="020B0604030504040204" pitchFamily="34" charset="0"/>
              </a:rPr>
              <a:t>Voilà un compromis intéressant pour lui et comme cela on n’en parle plus !</a:t>
            </a:r>
          </a:p>
          <a:p>
            <a:pPr marL="0" indent="0">
              <a:buNone/>
            </a:pPr>
            <a:r>
              <a:rPr lang="fr-FR" b="1" dirty="0">
                <a:solidFill>
                  <a:srgbClr val="FF0000"/>
                </a:solidFill>
                <a:latin typeface="Tahoma" panose="020B0604030504040204" pitchFamily="34" charset="0"/>
                <a:ea typeface="Tahoma" panose="020B0604030504040204" pitchFamily="34" charset="0"/>
                <a:cs typeface="Tahoma" panose="020B0604030504040204" pitchFamily="34" charset="0"/>
              </a:rPr>
              <a:t>Tout ceci est dû au fait que maintenant le juge est enfermé avec le barème obligatoire imposé. Il n’a plus les moyens d’y déroger.</a:t>
            </a:r>
            <a:endParaRPr lang="fr-FR"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marL="0" indent="0">
              <a:buNone/>
            </a:pPr>
            <a:endParaRPr lang="fr-FR"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24182404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D06384B-E91F-44D8-9BB9-3E865E5AA378}"/>
              </a:ext>
            </a:extLst>
          </p:cNvPr>
          <p:cNvSpPr>
            <a:spLocks noGrp="1"/>
          </p:cNvSpPr>
          <p:nvPr>
            <p:ph type="title"/>
          </p:nvPr>
        </p:nvSpPr>
        <p:spPr/>
        <p:txBody>
          <a:bodyPr>
            <a:normAutofit/>
          </a:bodyPr>
          <a:lstStyle/>
          <a:p>
            <a:r>
              <a:rPr lang="fr-FR" sz="4000" b="1" dirty="0">
                <a:latin typeface="Tahoma" panose="020B0604030504040204" pitchFamily="34" charset="0"/>
                <a:ea typeface="Tahoma" panose="020B0604030504040204" pitchFamily="34" charset="0"/>
                <a:cs typeface="Tahoma" panose="020B0604030504040204" pitchFamily="34" charset="0"/>
              </a:rPr>
              <a:t>Barème des indemnités prud’homales</a:t>
            </a:r>
            <a:endParaRPr lang="fr-FR" sz="4000" dirty="0"/>
          </a:p>
        </p:txBody>
      </p:sp>
      <p:sp>
        <p:nvSpPr>
          <p:cNvPr id="3" name="Espace réservé du contenu 2">
            <a:extLst>
              <a:ext uri="{FF2B5EF4-FFF2-40B4-BE49-F238E27FC236}">
                <a16:creationId xmlns:a16="http://schemas.microsoft.com/office/drawing/2014/main" id="{0CEA9970-A5A4-4DF4-ACA1-7E0A033299B5}"/>
              </a:ext>
            </a:extLst>
          </p:cNvPr>
          <p:cNvSpPr>
            <a:spLocks noGrp="1"/>
          </p:cNvSpPr>
          <p:nvPr>
            <p:ph idx="1"/>
          </p:nvPr>
        </p:nvSpPr>
        <p:spPr>
          <a:xfrm>
            <a:off x="838200" y="1825625"/>
            <a:ext cx="10515600" cy="4351338"/>
          </a:xfrm>
        </p:spPr>
        <p:txBody>
          <a:bodyPr>
            <a:normAutofit fontScale="62500" lnSpcReduction="20000"/>
          </a:bodyPr>
          <a:lstStyle/>
          <a:p>
            <a:pPr marL="0" indent="0" algn="ctr">
              <a:buNone/>
            </a:pPr>
            <a:r>
              <a:rPr lang="fr-FR" b="1" dirty="0">
                <a:solidFill>
                  <a:srgbClr val="FF0000"/>
                </a:solidFill>
                <a:latin typeface="Tahoma" panose="020B0604030504040204" pitchFamily="34" charset="0"/>
                <a:ea typeface="Tahoma" panose="020B0604030504040204" pitchFamily="34" charset="0"/>
                <a:cs typeface="Tahoma" panose="020B0604030504040204" pitchFamily="34" charset="0"/>
              </a:rPr>
              <a:t>Exemple de jugement prud’homal</a:t>
            </a:r>
          </a:p>
          <a:p>
            <a:pPr marL="0" indent="0">
              <a:buNone/>
            </a:pPr>
            <a:r>
              <a:rPr lang="fr-FR" b="1" dirty="0">
                <a:latin typeface="Tahoma" panose="020B0604030504040204" pitchFamily="34" charset="0"/>
                <a:ea typeface="Tahoma" panose="020B0604030504040204" pitchFamily="34" charset="0"/>
                <a:cs typeface="Tahoma" panose="020B0604030504040204" pitchFamily="34" charset="0"/>
              </a:rPr>
              <a:t>1</a:t>
            </a:r>
            <a:r>
              <a:rPr lang="fr-FR" b="1" baseline="30000" dirty="0">
                <a:latin typeface="Tahoma" panose="020B0604030504040204" pitchFamily="34" charset="0"/>
                <a:ea typeface="Tahoma" panose="020B0604030504040204" pitchFamily="34" charset="0"/>
                <a:cs typeface="Tahoma" panose="020B0604030504040204" pitchFamily="34" charset="0"/>
              </a:rPr>
              <a:t>ère</a:t>
            </a:r>
            <a:r>
              <a:rPr lang="fr-FR" b="1" dirty="0">
                <a:latin typeface="Tahoma" panose="020B0604030504040204" pitchFamily="34" charset="0"/>
                <a:ea typeface="Tahoma" panose="020B0604030504040204" pitchFamily="34" charset="0"/>
                <a:cs typeface="Tahoma" panose="020B0604030504040204" pitchFamily="34" charset="0"/>
              </a:rPr>
              <a:t> question</a:t>
            </a:r>
            <a:r>
              <a:rPr lang="fr-FR" dirty="0">
                <a:latin typeface="Tahoma" panose="020B0604030504040204" pitchFamily="34" charset="0"/>
                <a:ea typeface="Tahoma" panose="020B0604030504040204" pitchFamily="34" charset="0"/>
                <a:cs typeface="Tahoma" panose="020B0604030504040204" pitchFamily="34" charset="0"/>
              </a:rPr>
              <a:t> </a:t>
            </a:r>
            <a:r>
              <a:rPr lang="fr-FR" b="1" dirty="0">
                <a:latin typeface="Tahoma" panose="020B0604030504040204" pitchFamily="34" charset="0"/>
                <a:ea typeface="Tahoma" panose="020B0604030504040204" pitchFamily="34" charset="0"/>
                <a:cs typeface="Tahoma" panose="020B0604030504040204" pitchFamily="34" charset="0"/>
              </a:rPr>
              <a:t>: le salarié a-t-il tort ou raison ?</a:t>
            </a:r>
          </a:p>
          <a:p>
            <a:pPr marL="0" indent="0">
              <a:buNone/>
            </a:pPr>
            <a:endParaRPr lang="fr-FR" dirty="0">
              <a:latin typeface="Tahoma" panose="020B0604030504040204" pitchFamily="34" charset="0"/>
              <a:ea typeface="Tahoma" panose="020B0604030504040204" pitchFamily="34" charset="0"/>
              <a:cs typeface="Tahoma" panose="020B0604030504040204" pitchFamily="34" charset="0"/>
            </a:endParaRPr>
          </a:p>
          <a:p>
            <a:pPr marL="0" indent="0">
              <a:buNone/>
            </a:pPr>
            <a:endParaRPr lang="fr-FR" dirty="0">
              <a:latin typeface="Tahoma" panose="020B0604030504040204" pitchFamily="34" charset="0"/>
              <a:ea typeface="Tahoma" panose="020B0604030504040204" pitchFamily="34" charset="0"/>
              <a:cs typeface="Tahoma" panose="020B0604030504040204" pitchFamily="34" charset="0"/>
            </a:endParaRPr>
          </a:p>
          <a:p>
            <a:pPr marL="0" indent="0">
              <a:buNone/>
            </a:pPr>
            <a:endParaRPr lang="fr-FR" b="1" dirty="0">
              <a:latin typeface="Tahoma" panose="020B0604030504040204" pitchFamily="34" charset="0"/>
              <a:ea typeface="Tahoma" panose="020B0604030504040204" pitchFamily="34" charset="0"/>
              <a:cs typeface="Tahoma" panose="020B0604030504040204" pitchFamily="34" charset="0"/>
            </a:endParaRPr>
          </a:p>
          <a:p>
            <a:pPr marL="0" indent="0">
              <a:buNone/>
            </a:pPr>
            <a:r>
              <a:rPr lang="fr-FR" b="1" dirty="0">
                <a:latin typeface="Tahoma" panose="020B0604030504040204" pitchFamily="34" charset="0"/>
                <a:ea typeface="Tahoma" panose="020B0604030504040204" pitchFamily="34" charset="0"/>
                <a:cs typeface="Tahoma" panose="020B0604030504040204" pitchFamily="34" charset="0"/>
              </a:rPr>
              <a:t>2</a:t>
            </a:r>
            <a:r>
              <a:rPr lang="fr-FR" b="1" baseline="30000" dirty="0">
                <a:latin typeface="Tahoma" panose="020B0604030504040204" pitchFamily="34" charset="0"/>
                <a:ea typeface="Tahoma" panose="020B0604030504040204" pitchFamily="34" charset="0"/>
                <a:cs typeface="Tahoma" panose="020B0604030504040204" pitchFamily="34" charset="0"/>
              </a:rPr>
              <a:t>ème</a:t>
            </a:r>
            <a:r>
              <a:rPr lang="fr-FR" b="1" dirty="0">
                <a:latin typeface="Tahoma" panose="020B0604030504040204" pitchFamily="34" charset="0"/>
                <a:ea typeface="Tahoma" panose="020B0604030504040204" pitchFamily="34" charset="0"/>
                <a:cs typeface="Tahoma" panose="020B0604030504040204" pitchFamily="34" charset="0"/>
              </a:rPr>
              <a:t> question : Combien on lui donne ?</a:t>
            </a:r>
            <a:endParaRPr lang="fr-FR" dirty="0">
              <a:latin typeface="Tahoma" panose="020B0604030504040204" pitchFamily="34" charset="0"/>
              <a:ea typeface="Tahoma" panose="020B0604030504040204" pitchFamily="34" charset="0"/>
              <a:cs typeface="Tahoma" panose="020B0604030504040204" pitchFamily="34" charset="0"/>
            </a:endParaRPr>
          </a:p>
          <a:p>
            <a:pPr marL="0" indent="0">
              <a:buNone/>
            </a:pPr>
            <a:r>
              <a:rPr lang="fr-FR" dirty="0">
                <a:latin typeface="Tahoma" panose="020B0604030504040204" pitchFamily="34" charset="0"/>
                <a:ea typeface="Tahoma" panose="020B0604030504040204" pitchFamily="34" charset="0"/>
                <a:cs typeface="Tahoma" panose="020B0604030504040204" pitchFamily="34" charset="0"/>
              </a:rPr>
              <a:t>                    </a:t>
            </a:r>
            <a:r>
              <a:rPr lang="fr-FR" b="1" dirty="0">
                <a:latin typeface="Tahoma" panose="020B0604030504040204" pitchFamily="34" charset="0"/>
                <a:ea typeface="Tahoma" panose="020B0604030504040204" pitchFamily="34" charset="0"/>
                <a:cs typeface="Tahoma" panose="020B0604030504040204" pitchFamily="34" charset="0"/>
              </a:rPr>
              <a:t>On ne va pas lui donner le maximum</a:t>
            </a:r>
          </a:p>
          <a:p>
            <a:pPr marL="0" indent="0">
              <a:buNone/>
            </a:pPr>
            <a:r>
              <a:rPr lang="fr-FR" dirty="0">
                <a:latin typeface="Tahoma" panose="020B0604030504040204" pitchFamily="34" charset="0"/>
                <a:ea typeface="Tahoma" panose="020B0604030504040204" pitchFamily="34" charset="0"/>
                <a:cs typeface="Tahoma" panose="020B0604030504040204" pitchFamily="34" charset="0"/>
              </a:rPr>
              <a:t>                    </a:t>
            </a:r>
            <a:r>
              <a:rPr lang="fr-FR" b="1" dirty="0">
                <a:latin typeface="Tahoma" panose="020B0604030504040204" pitchFamily="34" charset="0"/>
                <a:ea typeface="Tahoma" panose="020B0604030504040204" pitchFamily="34" charset="0"/>
                <a:cs typeface="Tahoma" panose="020B0604030504040204" pitchFamily="34" charset="0"/>
              </a:rPr>
              <a:t>Double deal sur le principe.         </a:t>
            </a:r>
          </a:p>
          <a:p>
            <a:pPr marL="0" indent="0">
              <a:buNone/>
            </a:pPr>
            <a:r>
              <a:rPr lang="fr-FR" b="1" dirty="0">
                <a:latin typeface="Tahoma" panose="020B0604030504040204" pitchFamily="34" charset="0"/>
                <a:ea typeface="Tahoma" panose="020B0604030504040204" pitchFamily="34" charset="0"/>
                <a:cs typeface="Tahoma" panose="020B0604030504040204" pitchFamily="34" charset="0"/>
              </a:rPr>
              <a:t>Le préjudice on s’en fout !</a:t>
            </a:r>
          </a:p>
          <a:p>
            <a:pPr marL="0" indent="0">
              <a:buNone/>
            </a:pPr>
            <a:r>
              <a:rPr lang="fr-FR" b="1" dirty="0">
                <a:latin typeface="Tahoma" panose="020B0604030504040204" pitchFamily="34" charset="0"/>
                <a:ea typeface="Tahoma" panose="020B0604030504040204" pitchFamily="34" charset="0"/>
                <a:cs typeface="Tahoma" panose="020B0604030504040204" pitchFamily="34" charset="0"/>
              </a:rPr>
              <a:t>La justice Prud’hommale est en train de se prendre du plomb dans </a:t>
            </a:r>
            <a:endParaRPr lang="fr-FR" dirty="0">
              <a:latin typeface="Tahoma" panose="020B0604030504040204" pitchFamily="34" charset="0"/>
              <a:ea typeface="Tahoma" panose="020B0604030504040204" pitchFamily="34" charset="0"/>
              <a:cs typeface="Tahoma" panose="020B0604030504040204" pitchFamily="34" charset="0"/>
            </a:endParaRPr>
          </a:p>
          <a:p>
            <a:pPr marL="0" indent="0">
              <a:buNone/>
            </a:pPr>
            <a:r>
              <a:rPr lang="fr-FR" b="1" dirty="0">
                <a:latin typeface="Tahoma" panose="020B0604030504040204" pitchFamily="34" charset="0"/>
                <a:ea typeface="Tahoma" panose="020B0604030504040204" pitchFamily="34" charset="0"/>
                <a:cs typeface="Tahoma" panose="020B0604030504040204" pitchFamily="34" charset="0"/>
              </a:rPr>
              <a:t>l’aile.</a:t>
            </a:r>
          </a:p>
          <a:p>
            <a:pPr marL="0" indent="0">
              <a:buNone/>
            </a:pPr>
            <a:r>
              <a:rPr lang="fr-FR" b="1" dirty="0">
                <a:latin typeface="Tahoma" panose="020B0604030504040204" pitchFamily="34" charset="0"/>
                <a:ea typeface="Tahoma" panose="020B0604030504040204" pitchFamily="34" charset="0"/>
                <a:cs typeface="Tahoma" panose="020B0604030504040204" pitchFamily="34" charset="0"/>
              </a:rPr>
              <a:t>Avec le Conseil des Prud’hommes, le moins est possible.</a:t>
            </a:r>
          </a:p>
          <a:p>
            <a:pPr marL="0" indent="0">
              <a:buNone/>
            </a:pPr>
            <a:r>
              <a:rPr lang="fr-FR" b="1" dirty="0">
                <a:latin typeface="Tahoma" panose="020B0604030504040204" pitchFamily="34" charset="0"/>
                <a:ea typeface="Tahoma" panose="020B0604030504040204" pitchFamily="34" charset="0"/>
                <a:cs typeface="Tahoma" panose="020B0604030504040204" pitchFamily="34" charset="0"/>
              </a:rPr>
              <a:t>Les conseillers des Prud’hommes sont considérés comme des abrutis </a:t>
            </a:r>
            <a:r>
              <a:rPr lang="fr-FR" dirty="0">
                <a:latin typeface="Tahoma" panose="020B0604030504040204" pitchFamily="34" charset="0"/>
                <a:ea typeface="Tahoma" panose="020B0604030504040204" pitchFamily="34" charset="0"/>
                <a:cs typeface="Tahoma" panose="020B0604030504040204" pitchFamily="34" charset="0"/>
              </a:rPr>
              <a:t>!</a:t>
            </a:r>
          </a:p>
          <a:p>
            <a:pPr marL="0" indent="0">
              <a:buNone/>
            </a:pPr>
            <a:endParaRPr lang="fr-FR" dirty="0"/>
          </a:p>
          <a:p>
            <a:pPr marL="0" indent="0">
              <a:buNone/>
            </a:pPr>
            <a:endParaRPr lang="fr-FR" dirty="0"/>
          </a:p>
          <a:p>
            <a:pPr marL="0" indent="0">
              <a:buNone/>
            </a:pPr>
            <a:endParaRPr lang="fr-FR" dirty="0"/>
          </a:p>
          <a:p>
            <a:pPr marL="0" indent="0">
              <a:buNone/>
            </a:pPr>
            <a:endParaRPr lang="fr-FR" dirty="0">
              <a:latin typeface="Tahoma" panose="020B0604030504040204" pitchFamily="34" charset="0"/>
              <a:ea typeface="Tahoma" panose="020B0604030504040204" pitchFamily="34" charset="0"/>
              <a:cs typeface="Tahoma" panose="020B0604030504040204" pitchFamily="34" charset="0"/>
            </a:endParaRPr>
          </a:p>
        </p:txBody>
      </p:sp>
      <p:graphicFrame>
        <p:nvGraphicFramePr>
          <p:cNvPr id="9" name="Tableau 8">
            <a:extLst>
              <a:ext uri="{FF2B5EF4-FFF2-40B4-BE49-F238E27FC236}">
                <a16:creationId xmlns:a16="http://schemas.microsoft.com/office/drawing/2014/main" id="{9E64E17B-9114-4A09-BC50-5D871CC97396}"/>
              </a:ext>
            </a:extLst>
          </p:cNvPr>
          <p:cNvGraphicFramePr>
            <a:graphicFrameLocks noGrp="1"/>
          </p:cNvGraphicFramePr>
          <p:nvPr>
            <p:extLst>
              <p:ext uri="{D42A27DB-BD31-4B8C-83A1-F6EECF244321}">
                <p14:modId xmlns:p14="http://schemas.microsoft.com/office/powerpoint/2010/main" val="1451940780"/>
              </p:ext>
            </p:extLst>
          </p:nvPr>
        </p:nvGraphicFramePr>
        <p:xfrm>
          <a:off x="1624615" y="2512956"/>
          <a:ext cx="8242423" cy="741680"/>
        </p:xfrm>
        <a:graphic>
          <a:graphicData uri="http://schemas.openxmlformats.org/drawingml/2006/table">
            <a:tbl>
              <a:tblPr firstRow="1" bandRow="1">
                <a:tableStyleId>{5C22544A-7EE6-4342-B048-85BDC9FD1C3A}</a:tableStyleId>
              </a:tblPr>
              <a:tblGrid>
                <a:gridCol w="4178423">
                  <a:extLst>
                    <a:ext uri="{9D8B030D-6E8A-4147-A177-3AD203B41FA5}">
                      <a16:colId xmlns:a16="http://schemas.microsoft.com/office/drawing/2014/main" val="3225466763"/>
                    </a:ext>
                  </a:extLst>
                </a:gridCol>
                <a:gridCol w="4064000">
                  <a:extLst>
                    <a:ext uri="{9D8B030D-6E8A-4147-A177-3AD203B41FA5}">
                      <a16:colId xmlns:a16="http://schemas.microsoft.com/office/drawing/2014/main" val="115866890"/>
                    </a:ext>
                  </a:extLst>
                </a:gridCol>
              </a:tblGrid>
              <a:tr h="370840">
                <a:tc>
                  <a:txBody>
                    <a:bodyPr/>
                    <a:lstStyle/>
                    <a:p>
                      <a:r>
                        <a:rPr lang="fr-FR" dirty="0"/>
                        <a:t>Collège Salariés : deux salariés</a:t>
                      </a:r>
                    </a:p>
                  </a:txBody>
                  <a:tcPr/>
                </a:tc>
                <a:tc>
                  <a:txBody>
                    <a:bodyPr/>
                    <a:lstStyle/>
                    <a:p>
                      <a:r>
                        <a:rPr lang="fr-FR" dirty="0"/>
                        <a:t>Collège Employeurs : deux employeurs</a:t>
                      </a:r>
                    </a:p>
                  </a:txBody>
                  <a:tcPr/>
                </a:tc>
                <a:extLst>
                  <a:ext uri="{0D108BD9-81ED-4DB2-BD59-A6C34878D82A}">
                    <a16:rowId xmlns:a16="http://schemas.microsoft.com/office/drawing/2014/main" val="1575801475"/>
                  </a:ext>
                </a:extLst>
              </a:tr>
              <a:tr h="370840">
                <a:tc>
                  <a:txBody>
                    <a:bodyPr/>
                    <a:lstStyle/>
                    <a:p>
                      <a:r>
                        <a:rPr lang="fr-FR" dirty="0"/>
                        <a:t>Les deux donnent raison au salarié</a:t>
                      </a:r>
                    </a:p>
                  </a:txBody>
                  <a:tcPr/>
                </a:tc>
                <a:tc>
                  <a:txBody>
                    <a:bodyPr/>
                    <a:lstStyle/>
                    <a:p>
                      <a:r>
                        <a:rPr lang="fr-FR" dirty="0"/>
                        <a:t>Un employeur donne raison au salarié</a:t>
                      </a:r>
                    </a:p>
                  </a:txBody>
                  <a:tcPr/>
                </a:tc>
                <a:extLst>
                  <a:ext uri="{0D108BD9-81ED-4DB2-BD59-A6C34878D82A}">
                    <a16:rowId xmlns:a16="http://schemas.microsoft.com/office/drawing/2014/main" val="3266901388"/>
                  </a:ext>
                </a:extLst>
              </a:tr>
            </a:tbl>
          </a:graphicData>
        </a:graphic>
      </p:graphicFrame>
      <p:pic>
        <p:nvPicPr>
          <p:cNvPr id="15" name="Image 14">
            <a:extLst>
              <a:ext uri="{FF2B5EF4-FFF2-40B4-BE49-F238E27FC236}">
                <a16:creationId xmlns:a16="http://schemas.microsoft.com/office/drawing/2014/main" id="{C44B5314-5A8C-4948-841B-DE3A3AE4B8A0}"/>
              </a:ext>
            </a:extLst>
          </p:cNvPr>
          <p:cNvPicPr/>
          <p:nvPr/>
        </p:nvPicPr>
        <p:blipFill>
          <a:blip r:embed="rId2"/>
          <a:stretch>
            <a:fillRect/>
          </a:stretch>
        </p:blipFill>
        <p:spPr>
          <a:xfrm>
            <a:off x="1323088" y="3742306"/>
            <a:ext cx="603054" cy="517976"/>
          </a:xfrm>
          <a:prstGeom prst="rect">
            <a:avLst/>
          </a:prstGeom>
        </p:spPr>
      </p:pic>
    </p:spTree>
    <p:extLst>
      <p:ext uri="{BB962C8B-B14F-4D97-AF65-F5344CB8AC3E}">
        <p14:creationId xmlns:p14="http://schemas.microsoft.com/office/powerpoint/2010/main" val="350209582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D06384B-E91F-44D8-9BB9-3E865E5AA378}"/>
              </a:ext>
            </a:extLst>
          </p:cNvPr>
          <p:cNvSpPr>
            <a:spLocks noGrp="1"/>
          </p:cNvSpPr>
          <p:nvPr>
            <p:ph type="title"/>
          </p:nvPr>
        </p:nvSpPr>
        <p:spPr/>
        <p:txBody>
          <a:bodyPr>
            <a:normAutofit/>
          </a:bodyPr>
          <a:lstStyle/>
          <a:p>
            <a:r>
              <a:rPr lang="fr-FR" sz="4000" b="1" dirty="0">
                <a:latin typeface="Tahoma" panose="020B0604030504040204" pitchFamily="34" charset="0"/>
                <a:ea typeface="Tahoma" panose="020B0604030504040204" pitchFamily="34" charset="0"/>
                <a:cs typeface="Tahoma" panose="020B0604030504040204" pitchFamily="34" charset="0"/>
              </a:rPr>
              <a:t>Barème des indemnités prud’homales</a:t>
            </a:r>
            <a:endParaRPr lang="fr-FR" sz="4000" dirty="0"/>
          </a:p>
        </p:txBody>
      </p:sp>
      <p:sp>
        <p:nvSpPr>
          <p:cNvPr id="3" name="Espace réservé du contenu 2">
            <a:extLst>
              <a:ext uri="{FF2B5EF4-FFF2-40B4-BE49-F238E27FC236}">
                <a16:creationId xmlns:a16="http://schemas.microsoft.com/office/drawing/2014/main" id="{0CEA9970-A5A4-4DF4-ACA1-7E0A033299B5}"/>
              </a:ext>
            </a:extLst>
          </p:cNvPr>
          <p:cNvSpPr>
            <a:spLocks noGrp="1"/>
          </p:cNvSpPr>
          <p:nvPr>
            <p:ph idx="1"/>
          </p:nvPr>
        </p:nvSpPr>
        <p:spPr>
          <a:xfrm>
            <a:off x="838200" y="1825625"/>
            <a:ext cx="10515600" cy="4351338"/>
          </a:xfrm>
        </p:spPr>
        <p:txBody>
          <a:bodyPr>
            <a:normAutofit/>
          </a:bodyPr>
          <a:lstStyle/>
          <a:p>
            <a:pPr marL="0" indent="0" algn="ctr">
              <a:buNone/>
            </a:pPr>
            <a:r>
              <a:rPr lang="fr-FR" b="1" dirty="0">
                <a:solidFill>
                  <a:srgbClr val="FF0000"/>
                </a:solidFill>
                <a:latin typeface="Tahoma" panose="020B0604030504040204" pitchFamily="34" charset="0"/>
                <a:ea typeface="Tahoma" panose="020B0604030504040204" pitchFamily="34" charset="0"/>
                <a:cs typeface="Tahoma" panose="020B0604030504040204" pitchFamily="34" charset="0"/>
              </a:rPr>
              <a:t>Autre exemple qui illustre le moins est possible</a:t>
            </a:r>
            <a:r>
              <a:rPr lang="fr-FR" dirty="0">
                <a:solidFill>
                  <a:srgbClr val="FF0000"/>
                </a:solidFill>
                <a:latin typeface="Tahoma" panose="020B0604030504040204" pitchFamily="34" charset="0"/>
                <a:ea typeface="Tahoma" panose="020B0604030504040204" pitchFamily="34" charset="0"/>
                <a:cs typeface="Tahoma" panose="020B0604030504040204" pitchFamily="34" charset="0"/>
              </a:rPr>
              <a:t>. </a:t>
            </a:r>
          </a:p>
          <a:p>
            <a:pPr marL="0" indent="0">
              <a:buNone/>
            </a:pPr>
            <a:r>
              <a:rPr lang="fr-FR" dirty="0">
                <a:latin typeface="Tahoma" panose="020B0604030504040204" pitchFamily="34" charset="0"/>
                <a:ea typeface="Tahoma" panose="020B0604030504040204" pitchFamily="34" charset="0"/>
                <a:cs typeface="Tahoma" panose="020B0604030504040204" pitchFamily="34" charset="0"/>
              </a:rPr>
              <a:t>Indemnités pour 10 ans d’ancienneté : 10 mois.</a:t>
            </a:r>
          </a:p>
          <a:p>
            <a:pPr marL="0" indent="0">
              <a:buNone/>
            </a:pPr>
            <a:r>
              <a:rPr lang="fr-FR" dirty="0">
                <a:latin typeface="Tahoma" panose="020B0604030504040204" pitchFamily="34" charset="0"/>
                <a:ea typeface="Tahoma" panose="020B0604030504040204" pitchFamily="34" charset="0"/>
                <a:cs typeface="Tahoma" panose="020B0604030504040204" pitchFamily="34" charset="0"/>
              </a:rPr>
              <a:t>Accord de Branche : 6 mois</a:t>
            </a:r>
          </a:p>
          <a:p>
            <a:pPr marL="0" indent="0">
              <a:buNone/>
            </a:pPr>
            <a:r>
              <a:rPr lang="fr-FR" b="1" dirty="0">
                <a:latin typeface="Tahoma" panose="020B0604030504040204" pitchFamily="34" charset="0"/>
                <a:ea typeface="Tahoma" panose="020B0604030504040204" pitchFamily="34" charset="0"/>
                <a:cs typeface="Tahoma" panose="020B0604030504040204" pitchFamily="34" charset="0"/>
              </a:rPr>
              <a:t>Le juge</a:t>
            </a:r>
            <a:r>
              <a:rPr lang="fr-FR" dirty="0">
                <a:latin typeface="Tahoma" panose="020B0604030504040204" pitchFamily="34" charset="0"/>
                <a:ea typeface="Tahoma" panose="020B0604030504040204" pitchFamily="34" charset="0"/>
                <a:cs typeface="Tahoma" panose="020B0604030504040204" pitchFamily="34" charset="0"/>
              </a:rPr>
              <a:t> : je condamne l’employeur à 8 mois de salaire mais comme vous en avez eu déjà 6 avec l’accord de Branche il vous sera versé 2 mois supplémentaires.</a:t>
            </a:r>
          </a:p>
          <a:p>
            <a:pPr marL="0" indent="0">
              <a:buNone/>
            </a:pPr>
            <a:endParaRPr lang="fr-FR" dirty="0"/>
          </a:p>
          <a:p>
            <a:pPr marL="0" indent="0">
              <a:buNone/>
            </a:pPr>
            <a:endParaRPr lang="fr-FR"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193140046"/>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2600</TotalTime>
  <Words>3913</Words>
  <Application>Microsoft Office PowerPoint</Application>
  <PresentationFormat>Grand écran</PresentationFormat>
  <Paragraphs>471</Paragraphs>
  <Slides>57</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57</vt:i4>
      </vt:variant>
    </vt:vector>
  </HeadingPairs>
  <TitlesOfParts>
    <vt:vector size="64" baseType="lpstr">
      <vt:lpstr>Arial</vt:lpstr>
      <vt:lpstr>Calibri</vt:lpstr>
      <vt:lpstr>Calibri Light</vt:lpstr>
      <vt:lpstr>Cambria Math</vt:lpstr>
      <vt:lpstr>Tahoma</vt:lpstr>
      <vt:lpstr>Wingdings</vt:lpstr>
      <vt:lpstr>Thème Office</vt:lpstr>
      <vt:lpstr>Le CSE (Comité Social et Economique)</vt:lpstr>
      <vt:lpstr>Le CSE </vt:lpstr>
      <vt:lpstr>Le CSE </vt:lpstr>
      <vt:lpstr>Le CSE </vt:lpstr>
      <vt:lpstr>  Le CSE </vt:lpstr>
      <vt:lpstr>Le CSE </vt:lpstr>
      <vt:lpstr>Le CSE </vt:lpstr>
      <vt:lpstr>Les conséquences de cette fusion</vt:lpstr>
      <vt:lpstr>Intérêts des employeurs (1)</vt:lpstr>
      <vt:lpstr>Intérêts des employeurs (1)</vt:lpstr>
      <vt:lpstr>Intérêts des employeurs (1)</vt:lpstr>
      <vt:lpstr>Intérêts des employeurs (2)</vt:lpstr>
      <vt:lpstr>Intérêts des employeurs (2)</vt:lpstr>
      <vt:lpstr>Intérêts des employeurs (2)</vt:lpstr>
      <vt:lpstr>Intérêts des employeurs (2)</vt:lpstr>
      <vt:lpstr>Intérêts des employeurs (2)</vt:lpstr>
      <vt:lpstr>Intérêts des employeurs (2)</vt:lpstr>
      <vt:lpstr>Intérêts des employeurs (2)</vt:lpstr>
      <vt:lpstr>Intérêts des employeurs (2)</vt:lpstr>
      <vt:lpstr>Intérêts des employeurs (2)</vt:lpstr>
      <vt:lpstr>Intérêts des employeurs (2)</vt:lpstr>
      <vt:lpstr>Intérêts des employeurs (2)</vt:lpstr>
      <vt:lpstr>CSE   lequel ?</vt:lpstr>
      <vt:lpstr>CSE Lequel ?</vt:lpstr>
      <vt:lpstr>Consultation du CSE</vt:lpstr>
      <vt:lpstr>Consultation du CSE</vt:lpstr>
      <vt:lpstr>Consultation du CSE</vt:lpstr>
      <vt:lpstr>Champ de la primauté de l’accord d’entreprise étendu (1)</vt:lpstr>
      <vt:lpstr>Champ de la primauté de l’accord d’entreprise étendu (1)</vt:lpstr>
      <vt:lpstr>Champ de la primauté de l’accord d’entreprise étendu (1)</vt:lpstr>
      <vt:lpstr>Champ de la primauté de l’accord d’entreprise étendu (1)</vt:lpstr>
      <vt:lpstr>Champ de la primauté de l’accord d’entreprise étendu (1)</vt:lpstr>
      <vt:lpstr>Champ de la primauté de l’accord d’entreprise étendu (1)</vt:lpstr>
      <vt:lpstr>Champ de la primauté de l’accord d’entreprise étendu (1)</vt:lpstr>
      <vt:lpstr>Champ de la primauté de l’accord d’entreprise étendu (1)</vt:lpstr>
      <vt:lpstr>Champ de la primauté de l’accord d’entreprise étendu (1)</vt:lpstr>
      <vt:lpstr>Champ de la primauté de l’accord d’entreprise étendu (1)</vt:lpstr>
      <vt:lpstr>Champ de la primauté de l’accord d’entreprise étendu (1)</vt:lpstr>
      <vt:lpstr>Champ de la primauté de l’accord d’entreprise étendu (1)</vt:lpstr>
      <vt:lpstr>Quatre thématiques possibles pour les Branches (2)</vt:lpstr>
      <vt:lpstr>Primauté de l’accord d’entreprise (3)</vt:lpstr>
      <vt:lpstr>Primauté de l’accord d’entreprise (3)</vt:lpstr>
      <vt:lpstr>Primauté de l’accord d’entreprise (3)</vt:lpstr>
      <vt:lpstr>Primauté de l’accord d’entreprise (3)</vt:lpstr>
      <vt:lpstr>Primauté de l’accord d’entreprise (3)</vt:lpstr>
      <vt:lpstr>Primauté de l’accord d’entreprise (3)</vt:lpstr>
      <vt:lpstr>Primauté de l’accord d’entreprise (3)</vt:lpstr>
      <vt:lpstr>Primauté de l’accord d’entreprise (3)</vt:lpstr>
      <vt:lpstr>Primauté de l’accord d’entreprise (3)</vt:lpstr>
      <vt:lpstr>Primauté de l’accord d’entreprise (3)</vt:lpstr>
      <vt:lpstr>Nouvelles règles sur le motif du licenciement : quelles évolutions pour l’employeur ? </vt:lpstr>
      <vt:lpstr>Calcul de l’indemnité de licenciement</vt:lpstr>
      <vt:lpstr>Barème des indemnités prud’homales</vt:lpstr>
      <vt:lpstr>Barème des indemnités prud’homales</vt:lpstr>
      <vt:lpstr>Barème des indemnités prud’homales</vt:lpstr>
      <vt:lpstr>Barème des indemnités prud’homales</vt:lpstr>
      <vt:lpstr>Barème des indemnités prud’homales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CSE (Comité Social et Economique)</dc:title>
  <dc:creator>Edith</dc:creator>
  <cp:lastModifiedBy>Edith</cp:lastModifiedBy>
  <cp:revision>135</cp:revision>
  <dcterms:created xsi:type="dcterms:W3CDTF">2018-02-17T07:51:50Z</dcterms:created>
  <dcterms:modified xsi:type="dcterms:W3CDTF">2018-03-02T11:41:17Z</dcterms:modified>
</cp:coreProperties>
</file>